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76" r:id="rId2"/>
    <p:sldId id="341" r:id="rId3"/>
    <p:sldId id="342" r:id="rId4"/>
    <p:sldId id="316" r:id="rId5"/>
    <p:sldId id="319" r:id="rId6"/>
    <p:sldId id="317" r:id="rId7"/>
    <p:sldId id="320" r:id="rId8"/>
    <p:sldId id="321" r:id="rId9"/>
    <p:sldId id="343" r:id="rId10"/>
    <p:sldId id="346" r:id="rId11"/>
    <p:sldId id="347" r:id="rId12"/>
    <p:sldId id="324" r:id="rId13"/>
    <p:sldId id="370" r:id="rId14"/>
    <p:sldId id="371" r:id="rId15"/>
    <p:sldId id="330" r:id="rId16"/>
    <p:sldId id="368" r:id="rId17"/>
    <p:sldId id="334" r:id="rId18"/>
    <p:sldId id="369" r:id="rId19"/>
    <p:sldId id="349" r:id="rId20"/>
    <p:sldId id="352" r:id="rId21"/>
    <p:sldId id="350" r:id="rId22"/>
    <p:sldId id="351" r:id="rId23"/>
    <p:sldId id="375" r:id="rId24"/>
  </p:sldIdLst>
  <p:sldSz cx="9144000" cy="5143500" type="screen16x9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014"/>
    <a:srgbClr val="005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06" autoAdjust="0"/>
    <p:restoredTop sz="94678"/>
  </p:normalViewPr>
  <p:slideViewPr>
    <p:cSldViewPr>
      <p:cViewPr varScale="1">
        <p:scale>
          <a:sx n="139" d="100"/>
          <a:sy n="139" d="100"/>
        </p:scale>
        <p:origin x="176" y="1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1" d="100"/>
        <a:sy n="18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Befolkning/Befolkningsprogn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'prognos storuman'!$B$1</c:f>
              <c:strCache>
                <c:ptCount val="1"/>
                <c:pt idx="0">
                  <c:v>Storuman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'prognos storuman'!$A$2:$A$65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storuman'!$B$2:$B$65</c:f>
              <c:numCache>
                <c:formatCode>General</c:formatCode>
                <c:ptCount val="64"/>
                <c:pt idx="0">
                  <c:v>8349</c:v>
                </c:pt>
                <c:pt idx="1">
                  <c:v>8439</c:v>
                </c:pt>
                <c:pt idx="2">
                  <c:v>8418</c:v>
                </c:pt>
                <c:pt idx="3">
                  <c:v>8382</c:v>
                </c:pt>
                <c:pt idx="4">
                  <c:v>8352</c:v>
                </c:pt>
                <c:pt idx="5">
                  <c:v>8314</c:v>
                </c:pt>
                <c:pt idx="6">
                  <c:v>8330</c:v>
                </c:pt>
                <c:pt idx="7">
                  <c:v>8330</c:v>
                </c:pt>
                <c:pt idx="8">
                  <c:v>8316</c:v>
                </c:pt>
                <c:pt idx="9">
                  <c:v>8275</c:v>
                </c:pt>
                <c:pt idx="10">
                  <c:v>8256</c:v>
                </c:pt>
                <c:pt idx="11">
                  <c:v>8201</c:v>
                </c:pt>
                <c:pt idx="12">
                  <c:v>8106</c:v>
                </c:pt>
                <c:pt idx="13">
                  <c:v>7978</c:v>
                </c:pt>
                <c:pt idx="14">
                  <c:v>7896</c:v>
                </c:pt>
                <c:pt idx="15">
                  <c:v>7847</c:v>
                </c:pt>
                <c:pt idx="16">
                  <c:v>7735</c:v>
                </c:pt>
                <c:pt idx="17">
                  <c:v>7708</c:v>
                </c:pt>
                <c:pt idx="18">
                  <c:v>7731</c:v>
                </c:pt>
                <c:pt idx="19">
                  <c:v>7583</c:v>
                </c:pt>
                <c:pt idx="20">
                  <c:v>7460</c:v>
                </c:pt>
                <c:pt idx="21">
                  <c:v>7438</c:v>
                </c:pt>
                <c:pt idx="22">
                  <c:v>7359</c:v>
                </c:pt>
                <c:pt idx="23">
                  <c:v>7314</c:v>
                </c:pt>
                <c:pt idx="24">
                  <c:v>7177</c:v>
                </c:pt>
                <c:pt idx="25">
                  <c:v>7071</c:v>
                </c:pt>
                <c:pt idx="26">
                  <c:v>6934</c:v>
                </c:pt>
                <c:pt idx="27">
                  <c:v>6788</c:v>
                </c:pt>
                <c:pt idx="28">
                  <c:v>6679</c:v>
                </c:pt>
                <c:pt idx="29">
                  <c:v>6595</c:v>
                </c:pt>
                <c:pt idx="30">
                  <c:v>6554</c:v>
                </c:pt>
                <c:pt idx="31">
                  <c:v>6507</c:v>
                </c:pt>
                <c:pt idx="32">
                  <c:v>6432</c:v>
                </c:pt>
                <c:pt idx="33">
                  <c:v>6383</c:v>
                </c:pt>
                <c:pt idx="34">
                  <c:v>6304</c:v>
                </c:pt>
                <c:pt idx="35">
                  <c:v>6227</c:v>
                </c:pt>
                <c:pt idx="36">
                  <c:v>6120</c:v>
                </c:pt>
                <c:pt idx="37">
                  <c:v>6026</c:v>
                </c:pt>
                <c:pt idx="38">
                  <c:v>6006</c:v>
                </c:pt>
                <c:pt idx="39">
                  <c:v>5954</c:v>
                </c:pt>
                <c:pt idx="40">
                  <c:v>5955</c:v>
                </c:pt>
                <c:pt idx="41">
                  <c:v>5943</c:v>
                </c:pt>
                <c:pt idx="42">
                  <c:v>5899</c:v>
                </c:pt>
                <c:pt idx="43">
                  <c:v>5902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DD-4DB4-82C8-6F9E530D61FA}"/>
            </c:ext>
          </c:extLst>
        </c:ser>
        <c:ser>
          <c:idx val="1"/>
          <c:order val="1"/>
          <c:tx>
            <c:strRef>
              <c:f>'prognos storuman'!$C$1</c:f>
              <c:strCache>
                <c:ptCount val="1"/>
                <c:pt idx="0">
                  <c:v>Prognos Storuman</c:v>
                </c:pt>
              </c:strCache>
            </c:strRef>
          </c:tx>
          <c:spPr>
            <a:ln w="28575" cap="rnd">
              <a:solidFill>
                <a:srgbClr val="F49014"/>
              </a:solidFill>
              <a:round/>
            </a:ln>
            <a:effectLst/>
          </c:spPr>
          <c:marker>
            <c:symbol val="none"/>
          </c:marker>
          <c:cat>
            <c:numRef>
              <c:f>'prognos storuman'!$A$2:$A$65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storuman'!$C$2:$C$65</c:f>
              <c:numCache>
                <c:formatCode>General</c:formatCode>
                <c:ptCount val="64"/>
                <c:pt idx="43">
                  <c:v>5902</c:v>
                </c:pt>
                <c:pt idx="44" formatCode="0">
                  <c:v>5854.7294875671741</c:v>
                </c:pt>
                <c:pt idx="45" formatCode="0">
                  <c:v>5807.8375758367656</c:v>
                </c:pt>
                <c:pt idx="46" formatCode="0">
                  <c:v>5761.3212325062977</c:v>
                </c:pt>
                <c:pt idx="47" formatCode="0">
                  <c:v>5715.1774495597219</c:v>
                </c:pt>
                <c:pt idx="48" formatCode="0">
                  <c:v>5669.4032430729003</c:v>
                </c:pt>
                <c:pt idx="49" formatCode="0">
                  <c:v>5623.9956530206509</c:v>
                </c:pt>
                <c:pt idx="50" formatCode="0">
                  <c:v>5578.9517430853293</c:v>
                </c:pt>
                <c:pt idx="51" formatCode="0">
                  <c:v>5534.268600466954</c:v>
                </c:pt>
                <c:pt idx="52" formatCode="0">
                  <c:v>5489.9433356948484</c:v>
                </c:pt>
                <c:pt idx="53" formatCode="0">
                  <c:v>5445.973082440787</c:v>
                </c:pt>
                <c:pt idx="54" formatCode="0">
                  <c:v>5402.3549973336458</c:v>
                </c:pt>
                <c:pt idx="55" formatCode="0">
                  <c:v>5359.0862597755304</c:v>
                </c:pt>
                <c:pt idx="56" formatCode="0">
                  <c:v>5316.1640717593828</c:v>
                </c:pt>
                <c:pt idx="57" formatCode="0">
                  <c:v>5273.5856576880433</c:v>
                </c:pt>
                <c:pt idx="58" formatCode="0">
                  <c:v>5231.3482641947676</c:v>
                </c:pt>
                <c:pt idx="59" formatCode="0">
                  <c:v>5189.4491599651747</c:v>
                </c:pt>
                <c:pt idx="60" formatCode="0">
                  <c:v>5147.8856355606258</c:v>
                </c:pt>
                <c:pt idx="61" formatCode="0">
                  <c:v>5106.6550032430159</c:v>
                </c:pt>
                <c:pt idx="62" formatCode="0">
                  <c:v>5065.7545968009717</c:v>
                </c:pt>
                <c:pt idx="63" formatCode="0">
                  <c:v>5025.1817713774326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DD-4DB4-82C8-6F9E530D61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2054216"/>
        <c:axId val="520361312"/>
      </c:lineChart>
      <c:lineChart>
        <c:grouping val="standard"/>
        <c:varyColors val="0"/>
        <c:ser>
          <c:idx val="2"/>
          <c:order val="2"/>
          <c:tx>
            <c:strRef>
              <c:f>'prognos storuman'!$D$1</c:f>
              <c:strCache>
                <c:ptCount val="1"/>
                <c:pt idx="0">
                  <c:v>Västerbotten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'prognos storuman'!$A$2:$A$65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storuman'!$D$2:$D$65</c:f>
              <c:numCache>
                <c:formatCode>0</c:formatCode>
                <c:ptCount val="64"/>
                <c:pt idx="0">
                  <c:v>234875</c:v>
                </c:pt>
                <c:pt idx="1">
                  <c:v>236397</c:v>
                </c:pt>
                <c:pt idx="2">
                  <c:v>237705</c:v>
                </c:pt>
                <c:pt idx="3">
                  <c:v>239247</c:v>
                </c:pt>
                <c:pt idx="4">
                  <c:v>240601</c:v>
                </c:pt>
                <c:pt idx="5">
                  <c:v>241898</c:v>
                </c:pt>
                <c:pt idx="6">
                  <c:v>243856</c:v>
                </c:pt>
                <c:pt idx="7">
                  <c:v>244789</c:v>
                </c:pt>
                <c:pt idx="8">
                  <c:v>245055</c:v>
                </c:pt>
                <c:pt idx="9">
                  <c:v>245252</c:v>
                </c:pt>
                <c:pt idx="10">
                  <c:v>245181</c:v>
                </c:pt>
                <c:pt idx="11">
                  <c:v>245255</c:v>
                </c:pt>
                <c:pt idx="12">
                  <c:v>245204</c:v>
                </c:pt>
                <c:pt idx="13">
                  <c:v>245703</c:v>
                </c:pt>
                <c:pt idx="14">
                  <c:v>247521</c:v>
                </c:pt>
                <c:pt idx="15">
                  <c:v>250134</c:v>
                </c:pt>
                <c:pt idx="16">
                  <c:v>251968</c:v>
                </c:pt>
                <c:pt idx="17">
                  <c:v>253835</c:v>
                </c:pt>
                <c:pt idx="18">
                  <c:v>255987</c:v>
                </c:pt>
                <c:pt idx="19">
                  <c:v>258171</c:v>
                </c:pt>
                <c:pt idx="20">
                  <c:v>259775</c:v>
                </c:pt>
                <c:pt idx="21">
                  <c:v>260472</c:v>
                </c:pt>
                <c:pt idx="22">
                  <c:v>259895</c:v>
                </c:pt>
                <c:pt idx="23">
                  <c:v>259163</c:v>
                </c:pt>
                <c:pt idx="24">
                  <c:v>257803</c:v>
                </c:pt>
                <c:pt idx="25">
                  <c:v>256710</c:v>
                </c:pt>
                <c:pt idx="26">
                  <c:v>255640</c:v>
                </c:pt>
                <c:pt idx="27">
                  <c:v>254818</c:v>
                </c:pt>
                <c:pt idx="28">
                  <c:v>255230</c:v>
                </c:pt>
                <c:pt idx="29">
                  <c:v>255956</c:v>
                </c:pt>
                <c:pt idx="30">
                  <c:v>256875</c:v>
                </c:pt>
                <c:pt idx="31">
                  <c:v>257652</c:v>
                </c:pt>
                <c:pt idx="32">
                  <c:v>257581</c:v>
                </c:pt>
                <c:pt idx="33">
                  <c:v>257593</c:v>
                </c:pt>
                <c:pt idx="34">
                  <c:v>257812</c:v>
                </c:pt>
                <c:pt idx="35">
                  <c:v>258548</c:v>
                </c:pt>
                <c:pt idx="36">
                  <c:v>259286</c:v>
                </c:pt>
                <c:pt idx="37">
                  <c:v>259667</c:v>
                </c:pt>
                <c:pt idx="38">
                  <c:v>260217</c:v>
                </c:pt>
                <c:pt idx="39">
                  <c:v>261112</c:v>
                </c:pt>
                <c:pt idx="40">
                  <c:v>262362</c:v>
                </c:pt>
                <c:pt idx="41">
                  <c:v>263378</c:v>
                </c:pt>
                <c:pt idx="42">
                  <c:v>265881</c:v>
                </c:pt>
                <c:pt idx="43">
                  <c:v>268465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DD-4DB4-82C8-6F9E530D61FA}"/>
            </c:ext>
          </c:extLst>
        </c:ser>
        <c:ser>
          <c:idx val="3"/>
          <c:order val="3"/>
          <c:tx>
            <c:strRef>
              <c:f>'prognos storuman'!$E$1</c:f>
              <c:strCache>
                <c:ptCount val="1"/>
                <c:pt idx="0">
                  <c:v>Prognos Västerbotten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'prognos storuman'!$A$2:$A$65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storuman'!$E$2:$E$65</c:f>
              <c:numCache>
                <c:formatCode>General</c:formatCode>
                <c:ptCount val="64"/>
                <c:pt idx="43" formatCode="0">
                  <c:v>268465</c:v>
                </c:pt>
                <c:pt idx="44" formatCode="0">
                  <c:v>269302.96621011634</c:v>
                </c:pt>
                <c:pt idx="45" formatCode="0">
                  <c:v>270143.54798415833</c:v>
                </c:pt>
                <c:pt idx="46" formatCode="0">
                  <c:v>270986.75348614808</c:v>
                </c:pt>
                <c:pt idx="47" formatCode="0">
                  <c:v>271832.59090559016</c:v>
                </c:pt>
                <c:pt idx="48" formatCode="0">
                  <c:v>272681.06845755136</c:v>
                </c:pt>
                <c:pt idx="49" formatCode="0">
                  <c:v>273532.1943827403</c:v>
                </c:pt>
                <c:pt idx="50" formatCode="0">
                  <c:v>274385.97694758757</c:v>
                </c:pt>
                <c:pt idx="51" formatCode="0">
                  <c:v>275242.42444432579</c:v>
                </c:pt>
                <c:pt idx="52" formatCode="0">
                  <c:v>276101.54519107065</c:v>
                </c:pt>
                <c:pt idx="53" formatCode="0">
                  <c:v>276963.34753190097</c:v>
                </c:pt>
                <c:pt idx="54" formatCode="0">
                  <c:v>277827.83983694058</c:v>
                </c:pt>
                <c:pt idx="55" formatCode="0">
                  <c:v>278695.03050243872</c:v>
                </c:pt>
                <c:pt idx="56" formatCode="0">
                  <c:v>279564.92795085249</c:v>
                </c:pt>
                <c:pt idx="57" formatCode="0">
                  <c:v>280437.54063092783</c:v>
                </c:pt>
                <c:pt idx="58" formatCode="0">
                  <c:v>281312.87701778219</c:v>
                </c:pt>
                <c:pt idx="59" formatCode="0">
                  <c:v>282190.94561298646</c:v>
                </c:pt>
                <c:pt idx="60" formatCode="0">
                  <c:v>283071.75494464778</c:v>
                </c:pt>
                <c:pt idx="61" formatCode="0">
                  <c:v>283955.3135674923</c:v>
                </c:pt>
                <c:pt idx="62" formatCode="0">
                  <c:v>284841.63006294816</c:v>
                </c:pt>
                <c:pt idx="63" formatCode="0">
                  <c:v>285730.71303922881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4DD-4DB4-82C8-6F9E530D61FA}"/>
            </c:ext>
          </c:extLst>
        </c:ser>
        <c:ser>
          <c:idx val="4"/>
          <c:order val="4"/>
          <c:tx>
            <c:strRef>
              <c:f>'prognos storuman'!$F$1</c:f>
              <c:strCache>
                <c:ptCount val="1"/>
                <c:pt idx="0">
                  <c:v>Mindre kommuner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'prognos storuman'!$A$2:$A$65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storuman'!$F$2:$F$65</c:f>
              <c:numCache>
                <c:formatCode>0</c:formatCode>
                <c:ptCount val="64"/>
                <c:pt idx="0">
                  <c:v>88778</c:v>
                </c:pt>
                <c:pt idx="1">
                  <c:v>88615</c:v>
                </c:pt>
                <c:pt idx="2">
                  <c:v>88500</c:v>
                </c:pt>
                <c:pt idx="3">
                  <c:v>88477</c:v>
                </c:pt>
                <c:pt idx="4">
                  <c:v>88333</c:v>
                </c:pt>
                <c:pt idx="5">
                  <c:v>88321</c:v>
                </c:pt>
                <c:pt idx="6">
                  <c:v>88558</c:v>
                </c:pt>
                <c:pt idx="7">
                  <c:v>88381</c:v>
                </c:pt>
                <c:pt idx="8">
                  <c:v>87957</c:v>
                </c:pt>
                <c:pt idx="9">
                  <c:v>87288.000000000015</c:v>
                </c:pt>
                <c:pt idx="10">
                  <c:v>86660</c:v>
                </c:pt>
                <c:pt idx="11">
                  <c:v>85865</c:v>
                </c:pt>
                <c:pt idx="12">
                  <c:v>85239</c:v>
                </c:pt>
                <c:pt idx="13">
                  <c:v>84796</c:v>
                </c:pt>
                <c:pt idx="14">
                  <c:v>84668</c:v>
                </c:pt>
                <c:pt idx="15">
                  <c:v>85410</c:v>
                </c:pt>
                <c:pt idx="16">
                  <c:v>85452</c:v>
                </c:pt>
                <c:pt idx="17">
                  <c:v>85616.999999999985</c:v>
                </c:pt>
                <c:pt idx="18">
                  <c:v>85341</c:v>
                </c:pt>
                <c:pt idx="19">
                  <c:v>85166</c:v>
                </c:pt>
                <c:pt idx="20">
                  <c:v>84704.000000000015</c:v>
                </c:pt>
                <c:pt idx="21">
                  <c:v>83787</c:v>
                </c:pt>
                <c:pt idx="22">
                  <c:v>82724</c:v>
                </c:pt>
                <c:pt idx="23">
                  <c:v>81890</c:v>
                </c:pt>
                <c:pt idx="24">
                  <c:v>80787</c:v>
                </c:pt>
                <c:pt idx="25">
                  <c:v>79740</c:v>
                </c:pt>
                <c:pt idx="26">
                  <c:v>78652</c:v>
                </c:pt>
                <c:pt idx="27">
                  <c:v>77777</c:v>
                </c:pt>
                <c:pt idx="28">
                  <c:v>76892</c:v>
                </c:pt>
                <c:pt idx="29">
                  <c:v>76267</c:v>
                </c:pt>
                <c:pt idx="30">
                  <c:v>75699</c:v>
                </c:pt>
                <c:pt idx="31">
                  <c:v>74984</c:v>
                </c:pt>
                <c:pt idx="32">
                  <c:v>74380</c:v>
                </c:pt>
                <c:pt idx="33">
                  <c:v>73732</c:v>
                </c:pt>
                <c:pt idx="34">
                  <c:v>73222</c:v>
                </c:pt>
                <c:pt idx="35">
                  <c:v>72703</c:v>
                </c:pt>
                <c:pt idx="36">
                  <c:v>72171.999999999985</c:v>
                </c:pt>
                <c:pt idx="37">
                  <c:v>71622</c:v>
                </c:pt>
                <c:pt idx="38">
                  <c:v>71149</c:v>
                </c:pt>
                <c:pt idx="39">
                  <c:v>70775</c:v>
                </c:pt>
                <c:pt idx="40">
                  <c:v>70725</c:v>
                </c:pt>
                <c:pt idx="41">
                  <c:v>70570</c:v>
                </c:pt>
                <c:pt idx="42">
                  <c:v>70722.999999999985</c:v>
                </c:pt>
                <c:pt idx="43">
                  <c:v>70662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DD-4DB4-82C8-6F9E530D61FA}"/>
            </c:ext>
          </c:extLst>
        </c:ser>
        <c:ser>
          <c:idx val="5"/>
          <c:order val="5"/>
          <c:tx>
            <c:strRef>
              <c:f>'prognos storuman'!$G$1</c:f>
              <c:strCache>
                <c:ptCount val="1"/>
                <c:pt idx="0">
                  <c:v>Prognos mindre kommuner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'prognos storuman'!$A$2:$A$65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storuman'!$G$2:$G$65</c:f>
              <c:numCache>
                <c:formatCode>General</c:formatCode>
                <c:ptCount val="64"/>
                <c:pt idx="43" formatCode="0">
                  <c:v>70662</c:v>
                </c:pt>
                <c:pt idx="44" formatCode="0">
                  <c:v>70288.811722741899</c:v>
                </c:pt>
                <c:pt idx="45" formatCode="0">
                  <c:v>69917.594370313032</c:v>
                </c:pt>
                <c:pt idx="46" formatCode="0">
                  <c:v>69548.337533638609</c:v>
                </c:pt>
                <c:pt idx="47" formatCode="0">
                  <c:v>69181.03085861748</c:v>
                </c:pt>
                <c:pt idx="48" formatCode="0">
                  <c:v>68815.664045831727</c:v>
                </c:pt>
                <c:pt idx="49" formatCode="0">
                  <c:v>68452.226850257925</c:v>
                </c:pt>
                <c:pt idx="50" formatCode="0">
                  <c:v>68090.709080979839</c:v>
                </c:pt>
                <c:pt idx="51" formatCode="0">
                  <c:v>67731.100600902661</c:v>
                </c:pt>
                <c:pt idx="52" formatCode="0">
                  <c:v>67373.391326468787</c:v>
                </c:pt>
                <c:pt idx="53" formatCode="0">
                  <c:v>67017.571227375069</c:v>
                </c:pt>
                <c:pt idx="54" formatCode="0">
                  <c:v>66663.630326291517</c:v>
                </c:pt>
                <c:pt idx="55" formatCode="0">
                  <c:v>66311.558698581575</c:v>
                </c:pt>
                <c:pt idx="56" formatCode="0">
                  <c:v>65961.346472023841</c:v>
                </c:pt>
                <c:pt idx="57" formatCode="0">
                  <c:v>65612.983826535186</c:v>
                </c:pt>
                <c:pt idx="58" formatCode="0">
                  <c:v>65266.460993895467</c:v>
                </c:pt>
                <c:pt idx="59" formatCode="0">
                  <c:v>64921.768257473566</c:v>
                </c:pt>
                <c:pt idx="60" formatCode="0">
                  <c:v>64578.895951954946</c:v>
                </c:pt>
                <c:pt idx="61" formatCode="0">
                  <c:v>64237.834463070685</c:v>
                </c:pt>
                <c:pt idx="62" formatCode="0">
                  <c:v>63898.574227327794</c:v>
                </c:pt>
                <c:pt idx="63" formatCode="0">
                  <c:v>63561.105731741118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4DD-4DB4-82C8-6F9E530D61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2726288"/>
        <c:axId val="772727600"/>
      </c:lineChart>
      <c:catAx>
        <c:axId val="522054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0361312"/>
        <c:crosses val="autoZero"/>
        <c:auto val="1"/>
        <c:lblAlgn val="ctr"/>
        <c:lblOffset val="100"/>
        <c:noMultiLvlLbl val="0"/>
      </c:catAx>
      <c:valAx>
        <c:axId val="520361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2054216"/>
        <c:crosses val="autoZero"/>
        <c:crossBetween val="between"/>
      </c:valAx>
      <c:valAx>
        <c:axId val="772727600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2726288"/>
        <c:crosses val="max"/>
        <c:crossBetween val="between"/>
      </c:valAx>
      <c:catAx>
        <c:axId val="7727262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727276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Storuman!$B$24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Storuman!$A$25:$A$40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G handel</c:v>
                </c:pt>
                <c:pt idx="3">
                  <c:v>F byggverksamhet</c:v>
                </c:pt>
                <c:pt idx="4">
                  <c:v>B+C tillverkning och utvinning</c:v>
                </c:pt>
                <c:pt idx="5">
                  <c:v>M+N företagstjänster</c:v>
                </c:pt>
                <c:pt idx="6">
                  <c:v>A jordbruk, skogsbruk och fiske</c:v>
                </c:pt>
                <c:pt idx="7">
                  <c:v>H transport och magasinering</c:v>
                </c:pt>
                <c:pt idx="8">
                  <c:v>O offentlig förvaltning och försvar</c:v>
                </c:pt>
                <c:pt idx="9">
                  <c:v>R+S+T+U kulturella och personliga tjänster m.m.</c:v>
                </c:pt>
                <c:pt idx="10">
                  <c:v>I hotell- och restaurangverksamhet</c:v>
                </c:pt>
                <c:pt idx="11">
                  <c:v>D+E energiförsörjning; miljöverksamhet</c:v>
                </c:pt>
                <c:pt idx="12">
                  <c:v>L fastighetsverksamhet</c:v>
                </c:pt>
                <c:pt idx="13">
                  <c:v>K finans- och försäkringsverksamhet</c:v>
                </c:pt>
                <c:pt idx="14">
                  <c:v>J information och kommunikation</c:v>
                </c:pt>
              </c:strCache>
            </c:strRef>
          </c:cat>
          <c:val>
            <c:numRef>
              <c:f>Storuman!$B$25:$B$40</c:f>
              <c:numCache>
                <c:formatCode>0</c:formatCode>
                <c:ptCount val="15"/>
                <c:pt idx="0">
                  <c:v>421</c:v>
                </c:pt>
                <c:pt idx="1">
                  <c:v>253</c:v>
                </c:pt>
                <c:pt idx="2">
                  <c:v>149</c:v>
                </c:pt>
                <c:pt idx="3">
                  <c:v>17</c:v>
                </c:pt>
                <c:pt idx="4">
                  <c:v>28</c:v>
                </c:pt>
                <c:pt idx="5">
                  <c:v>81</c:v>
                </c:pt>
                <c:pt idx="6">
                  <c:v>35</c:v>
                </c:pt>
                <c:pt idx="7">
                  <c:v>27</c:v>
                </c:pt>
                <c:pt idx="8">
                  <c:v>75</c:v>
                </c:pt>
                <c:pt idx="9">
                  <c:v>57</c:v>
                </c:pt>
                <c:pt idx="10">
                  <c:v>66</c:v>
                </c:pt>
                <c:pt idx="11">
                  <c:v>21</c:v>
                </c:pt>
                <c:pt idx="12">
                  <c:v>25</c:v>
                </c:pt>
                <c:pt idx="13">
                  <c:v>6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54-FD45-8A47-DC52D3F0FA93}"/>
            </c:ext>
          </c:extLst>
        </c:ser>
        <c:ser>
          <c:idx val="1"/>
          <c:order val="1"/>
          <c:tx>
            <c:strRef>
              <c:f>Storuman!$C$24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rgbClr val="F49014"/>
            </a:solidFill>
            <a:ln>
              <a:noFill/>
            </a:ln>
            <a:effectLst/>
          </c:spPr>
          <c:invertIfNegative val="0"/>
          <c:cat>
            <c:strRef>
              <c:f>Storuman!$A$25:$A$40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G handel</c:v>
                </c:pt>
                <c:pt idx="3">
                  <c:v>F byggverksamhet</c:v>
                </c:pt>
                <c:pt idx="4">
                  <c:v>B+C tillverkning och utvinning</c:v>
                </c:pt>
                <c:pt idx="5">
                  <c:v>M+N företagstjänster</c:v>
                </c:pt>
                <c:pt idx="6">
                  <c:v>A jordbruk, skogsbruk och fiske</c:v>
                </c:pt>
                <c:pt idx="7">
                  <c:v>H transport och magasinering</c:v>
                </c:pt>
                <c:pt idx="8">
                  <c:v>O offentlig förvaltning och försvar</c:v>
                </c:pt>
                <c:pt idx="9">
                  <c:v>R+S+T+U kulturella och personliga tjänster m.m.</c:v>
                </c:pt>
                <c:pt idx="10">
                  <c:v>I hotell- och restaurangverksamhet</c:v>
                </c:pt>
                <c:pt idx="11">
                  <c:v>D+E energiförsörjning; miljöverksamhet</c:v>
                </c:pt>
                <c:pt idx="12">
                  <c:v>L fastighetsverksamhet</c:v>
                </c:pt>
                <c:pt idx="13">
                  <c:v>K finans- och försäkringsverksamhet</c:v>
                </c:pt>
                <c:pt idx="14">
                  <c:v>J information och kommunikation</c:v>
                </c:pt>
              </c:strCache>
            </c:strRef>
          </c:cat>
          <c:val>
            <c:numRef>
              <c:f>Storuman!$C$25:$C$40</c:f>
              <c:numCache>
                <c:formatCode>0</c:formatCode>
                <c:ptCount val="15"/>
                <c:pt idx="0">
                  <c:v>121</c:v>
                </c:pt>
                <c:pt idx="1">
                  <c:v>81</c:v>
                </c:pt>
                <c:pt idx="2">
                  <c:v>123</c:v>
                </c:pt>
                <c:pt idx="3">
                  <c:v>245</c:v>
                </c:pt>
                <c:pt idx="4">
                  <c:v>193</c:v>
                </c:pt>
                <c:pt idx="5">
                  <c:v>93</c:v>
                </c:pt>
                <c:pt idx="6">
                  <c:v>132</c:v>
                </c:pt>
                <c:pt idx="7">
                  <c:v>112</c:v>
                </c:pt>
                <c:pt idx="8">
                  <c:v>56</c:v>
                </c:pt>
                <c:pt idx="9">
                  <c:v>65</c:v>
                </c:pt>
                <c:pt idx="10">
                  <c:v>52</c:v>
                </c:pt>
                <c:pt idx="11">
                  <c:v>92</c:v>
                </c:pt>
                <c:pt idx="12">
                  <c:v>31</c:v>
                </c:pt>
                <c:pt idx="13">
                  <c:v>4</c:v>
                </c:pt>
                <c:pt idx="1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54-FD45-8A47-DC52D3F0FA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20588456"/>
        <c:axId val="920589112"/>
      </c:barChart>
      <c:catAx>
        <c:axId val="920588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20589112"/>
        <c:crosses val="autoZero"/>
        <c:auto val="1"/>
        <c:lblAlgn val="ctr"/>
        <c:lblOffset val="100"/>
        <c:noMultiLvlLbl val="0"/>
      </c:catAx>
      <c:valAx>
        <c:axId val="920589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20588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Storuman!$E$43</c:f>
              <c:strCache>
                <c:ptCount val="1"/>
                <c:pt idx="0">
                  <c:v>Andel 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Storuman!$A$44:$A$59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K finans- och försäkringsverksamhet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R+S+T+U kulturella och personliga tjänster m.m.</c:v>
                </c:pt>
                <c:pt idx="7">
                  <c:v>M+N företagstjänster</c:v>
                </c:pt>
                <c:pt idx="8">
                  <c:v>L fastighetsverksamhet</c:v>
                </c:pt>
                <c:pt idx="9">
                  <c:v>A jordbruk, skogsbruk och fiske</c:v>
                </c:pt>
                <c:pt idx="10">
                  <c:v>H transport och magasinering</c:v>
                </c:pt>
                <c:pt idx="11">
                  <c:v>D+E energiförsörjning; miljöverksamhet</c:v>
                </c:pt>
                <c:pt idx="12">
                  <c:v>B+C tillverkning och utvinning</c:v>
                </c:pt>
                <c:pt idx="13">
                  <c:v>F byggverksamhet</c:v>
                </c:pt>
                <c:pt idx="14">
                  <c:v>J information och kommunikation</c:v>
                </c:pt>
              </c:strCache>
            </c:strRef>
          </c:cat>
          <c:val>
            <c:numRef>
              <c:f>Storuman!$E$44:$E$59</c:f>
              <c:numCache>
                <c:formatCode>0%</c:formatCode>
                <c:ptCount val="15"/>
                <c:pt idx="0">
                  <c:v>0.7767527675276753</c:v>
                </c:pt>
                <c:pt idx="1">
                  <c:v>0.75748502994011979</c:v>
                </c:pt>
                <c:pt idx="2">
                  <c:v>0.6</c:v>
                </c:pt>
                <c:pt idx="3">
                  <c:v>0.5725190839694656</c:v>
                </c:pt>
                <c:pt idx="4">
                  <c:v>0.55932203389830504</c:v>
                </c:pt>
                <c:pt idx="5">
                  <c:v>0.54779411764705888</c:v>
                </c:pt>
                <c:pt idx="6">
                  <c:v>0.46721311475409838</c:v>
                </c:pt>
                <c:pt idx="7">
                  <c:v>0.46551724137931033</c:v>
                </c:pt>
                <c:pt idx="8">
                  <c:v>0.44642857142857145</c:v>
                </c:pt>
                <c:pt idx="9">
                  <c:v>0.20958083832335328</c:v>
                </c:pt>
                <c:pt idx="10">
                  <c:v>0.19424460431654678</c:v>
                </c:pt>
                <c:pt idx="11">
                  <c:v>0.18584070796460178</c:v>
                </c:pt>
                <c:pt idx="12">
                  <c:v>0.12669683257918551</c:v>
                </c:pt>
                <c:pt idx="13">
                  <c:v>6.4885496183206104E-2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F8-B54A-BA0E-970A249F82A7}"/>
            </c:ext>
          </c:extLst>
        </c:ser>
        <c:ser>
          <c:idx val="1"/>
          <c:order val="1"/>
          <c:tx>
            <c:strRef>
              <c:f>Storuman!$F$43</c:f>
              <c:strCache>
                <c:ptCount val="1"/>
                <c:pt idx="0">
                  <c:v>Andel män</c:v>
                </c:pt>
              </c:strCache>
            </c:strRef>
          </c:tx>
          <c:spPr>
            <a:solidFill>
              <a:srgbClr val="F49014"/>
            </a:solidFill>
            <a:ln>
              <a:noFill/>
            </a:ln>
            <a:effectLst/>
          </c:spPr>
          <c:invertIfNegative val="0"/>
          <c:cat>
            <c:strRef>
              <c:f>Storuman!$A$44:$A$59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K finans- och försäkringsverksamhet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R+S+T+U kulturella och personliga tjänster m.m.</c:v>
                </c:pt>
                <c:pt idx="7">
                  <c:v>M+N företagstjänster</c:v>
                </c:pt>
                <c:pt idx="8">
                  <c:v>L fastighetsverksamhet</c:v>
                </c:pt>
                <c:pt idx="9">
                  <c:v>A jordbruk, skogsbruk och fiske</c:v>
                </c:pt>
                <c:pt idx="10">
                  <c:v>H transport och magasinering</c:v>
                </c:pt>
                <c:pt idx="11">
                  <c:v>D+E energiförsörjning; miljöverksamhet</c:v>
                </c:pt>
                <c:pt idx="12">
                  <c:v>B+C tillverkning och utvinning</c:v>
                </c:pt>
                <c:pt idx="13">
                  <c:v>F byggverksamhet</c:v>
                </c:pt>
                <c:pt idx="14">
                  <c:v>J information och kommunikation</c:v>
                </c:pt>
              </c:strCache>
            </c:strRef>
          </c:cat>
          <c:val>
            <c:numRef>
              <c:f>Storuman!$F$44:$F$59</c:f>
              <c:numCache>
                <c:formatCode>0%</c:formatCode>
                <c:ptCount val="15"/>
                <c:pt idx="0">
                  <c:v>0.22324723247232472</c:v>
                </c:pt>
                <c:pt idx="1">
                  <c:v>0.24251497005988024</c:v>
                </c:pt>
                <c:pt idx="2">
                  <c:v>0.4</c:v>
                </c:pt>
                <c:pt idx="3">
                  <c:v>0.42748091603053434</c:v>
                </c:pt>
                <c:pt idx="4">
                  <c:v>0.44067796610169491</c:v>
                </c:pt>
                <c:pt idx="5">
                  <c:v>0.45220588235294118</c:v>
                </c:pt>
                <c:pt idx="6">
                  <c:v>0.53278688524590168</c:v>
                </c:pt>
                <c:pt idx="7">
                  <c:v>0.53448275862068961</c:v>
                </c:pt>
                <c:pt idx="8">
                  <c:v>0.5535714285714286</c:v>
                </c:pt>
                <c:pt idx="9">
                  <c:v>0.79041916167664672</c:v>
                </c:pt>
                <c:pt idx="10">
                  <c:v>0.80575539568345322</c:v>
                </c:pt>
                <c:pt idx="11">
                  <c:v>0.81415929203539827</c:v>
                </c:pt>
                <c:pt idx="12">
                  <c:v>0.87330316742081449</c:v>
                </c:pt>
                <c:pt idx="13">
                  <c:v>0.93511450381679384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F8-B54A-BA0E-970A249F82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7153000"/>
        <c:axId val="827153328"/>
      </c:barChart>
      <c:catAx>
        <c:axId val="827153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27153328"/>
        <c:crosses val="autoZero"/>
        <c:auto val="1"/>
        <c:lblAlgn val="ctr"/>
        <c:lblOffset val="100"/>
        <c:noMultiLvlLbl val="0"/>
      </c:catAx>
      <c:valAx>
        <c:axId val="827153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27153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Storuman!$B$63</c:f>
              <c:strCache>
                <c:ptCount val="1"/>
                <c:pt idx="0">
                  <c:v>Andel kvinnor kommunen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Storuman!$A$64:$A$79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K finans- och försäkringsverksamhet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R+S+T+U kulturella och personliga tjänster m.m.</c:v>
                </c:pt>
                <c:pt idx="7">
                  <c:v>M+N företagstjänster</c:v>
                </c:pt>
                <c:pt idx="8">
                  <c:v>L fastighetsverksamhet</c:v>
                </c:pt>
                <c:pt idx="9">
                  <c:v>A jordbruk, skogsbruk och fiske</c:v>
                </c:pt>
                <c:pt idx="10">
                  <c:v>H transport och magasinering</c:v>
                </c:pt>
                <c:pt idx="11">
                  <c:v>D+E energiförsörjning; miljöverksamhet</c:v>
                </c:pt>
                <c:pt idx="12">
                  <c:v>B+C tillverkning och utvinning</c:v>
                </c:pt>
                <c:pt idx="13">
                  <c:v>F byggverksamhet</c:v>
                </c:pt>
                <c:pt idx="14">
                  <c:v>J information och kommunikation</c:v>
                </c:pt>
              </c:strCache>
            </c:strRef>
          </c:cat>
          <c:val>
            <c:numRef>
              <c:f>Storuman!$B$64:$B$79</c:f>
              <c:numCache>
                <c:formatCode>0%</c:formatCode>
                <c:ptCount val="15"/>
                <c:pt idx="0">
                  <c:v>0.7767527675276753</c:v>
                </c:pt>
                <c:pt idx="1">
                  <c:v>0.75748502994011979</c:v>
                </c:pt>
                <c:pt idx="2">
                  <c:v>0.6</c:v>
                </c:pt>
                <c:pt idx="3">
                  <c:v>0.5725190839694656</c:v>
                </c:pt>
                <c:pt idx="4">
                  <c:v>0.55932203389830504</c:v>
                </c:pt>
                <c:pt idx="5">
                  <c:v>0.54779411764705888</c:v>
                </c:pt>
                <c:pt idx="6">
                  <c:v>0.46721311475409838</c:v>
                </c:pt>
                <c:pt idx="7">
                  <c:v>0.46551724137931033</c:v>
                </c:pt>
                <c:pt idx="8">
                  <c:v>0.44642857142857145</c:v>
                </c:pt>
                <c:pt idx="9">
                  <c:v>0.20958083832335328</c:v>
                </c:pt>
                <c:pt idx="10">
                  <c:v>0.19424460431654678</c:v>
                </c:pt>
                <c:pt idx="11">
                  <c:v>0.18584070796460178</c:v>
                </c:pt>
                <c:pt idx="12">
                  <c:v>0.12669683257918551</c:v>
                </c:pt>
                <c:pt idx="13">
                  <c:v>6.4885496183206104E-2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4F-DA4B-98B3-E99AC9C2AFC1}"/>
            </c:ext>
          </c:extLst>
        </c:ser>
        <c:ser>
          <c:idx val="1"/>
          <c:order val="1"/>
          <c:tx>
            <c:strRef>
              <c:f>Storuman!$C$63</c:f>
              <c:strCache>
                <c:ptCount val="1"/>
                <c:pt idx="0">
                  <c:v>Andel män kommunen</c:v>
                </c:pt>
              </c:strCache>
            </c:strRef>
          </c:tx>
          <c:spPr>
            <a:solidFill>
              <a:srgbClr val="F49014"/>
            </a:solidFill>
            <a:ln>
              <a:noFill/>
            </a:ln>
            <a:effectLst/>
          </c:spPr>
          <c:invertIfNegative val="0"/>
          <c:cat>
            <c:strRef>
              <c:f>Storuman!$A$64:$A$79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K finans- och försäkringsverksamhet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R+S+T+U kulturella och personliga tjänster m.m.</c:v>
                </c:pt>
                <c:pt idx="7">
                  <c:v>M+N företagstjänster</c:v>
                </c:pt>
                <c:pt idx="8">
                  <c:v>L fastighetsverksamhet</c:v>
                </c:pt>
                <c:pt idx="9">
                  <c:v>A jordbruk, skogsbruk och fiske</c:v>
                </c:pt>
                <c:pt idx="10">
                  <c:v>H transport och magasinering</c:v>
                </c:pt>
                <c:pt idx="11">
                  <c:v>D+E energiförsörjning; miljöverksamhet</c:v>
                </c:pt>
                <c:pt idx="12">
                  <c:v>B+C tillverkning och utvinning</c:v>
                </c:pt>
                <c:pt idx="13">
                  <c:v>F byggverksamhet</c:v>
                </c:pt>
                <c:pt idx="14">
                  <c:v>J information och kommunikation</c:v>
                </c:pt>
              </c:strCache>
            </c:strRef>
          </c:cat>
          <c:val>
            <c:numRef>
              <c:f>Storuman!$C$64:$C$79</c:f>
              <c:numCache>
                <c:formatCode>0%</c:formatCode>
                <c:ptCount val="15"/>
                <c:pt idx="0">
                  <c:v>0.22324723247232472</c:v>
                </c:pt>
                <c:pt idx="1">
                  <c:v>0.24251497005988024</c:v>
                </c:pt>
                <c:pt idx="2">
                  <c:v>0.4</c:v>
                </c:pt>
                <c:pt idx="3">
                  <c:v>0.42748091603053434</c:v>
                </c:pt>
                <c:pt idx="4">
                  <c:v>0.44067796610169491</c:v>
                </c:pt>
                <c:pt idx="5">
                  <c:v>0.45220588235294118</c:v>
                </c:pt>
                <c:pt idx="6">
                  <c:v>0.53278688524590168</c:v>
                </c:pt>
                <c:pt idx="7">
                  <c:v>0.53448275862068961</c:v>
                </c:pt>
                <c:pt idx="8">
                  <c:v>0.5535714285714286</c:v>
                </c:pt>
                <c:pt idx="9">
                  <c:v>0.79041916167664672</c:v>
                </c:pt>
                <c:pt idx="10">
                  <c:v>0.80575539568345322</c:v>
                </c:pt>
                <c:pt idx="11">
                  <c:v>0.81415929203539827</c:v>
                </c:pt>
                <c:pt idx="12">
                  <c:v>0.87330316742081449</c:v>
                </c:pt>
                <c:pt idx="13">
                  <c:v>0.93511450381679384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4F-DA4B-98B3-E99AC9C2AFC1}"/>
            </c:ext>
          </c:extLst>
        </c:ser>
        <c:ser>
          <c:idx val="2"/>
          <c:order val="2"/>
          <c:tx>
            <c:strRef>
              <c:f>Storuman!$D$63</c:f>
              <c:strCache>
                <c:ptCount val="1"/>
                <c:pt idx="0">
                  <c:v>Andel kvinnor länet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Storuman!$A$64:$A$79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K finans- och försäkringsverksamhet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R+S+T+U kulturella och personliga tjänster m.m.</c:v>
                </c:pt>
                <c:pt idx="7">
                  <c:v>M+N företagstjänster</c:v>
                </c:pt>
                <c:pt idx="8">
                  <c:v>L fastighetsverksamhet</c:v>
                </c:pt>
                <c:pt idx="9">
                  <c:v>A jordbruk, skogsbruk och fiske</c:v>
                </c:pt>
                <c:pt idx="10">
                  <c:v>H transport och magasinering</c:v>
                </c:pt>
                <c:pt idx="11">
                  <c:v>D+E energiförsörjning; miljöverksamhet</c:v>
                </c:pt>
                <c:pt idx="12">
                  <c:v>B+C tillverkning och utvinning</c:v>
                </c:pt>
                <c:pt idx="13">
                  <c:v>F byggverksamhet</c:v>
                </c:pt>
                <c:pt idx="14">
                  <c:v>J information och kommunikation</c:v>
                </c:pt>
              </c:strCache>
            </c:strRef>
          </c:cat>
          <c:val>
            <c:numRef>
              <c:f>Storuman!$D$64:$D$79</c:f>
              <c:numCache>
                <c:formatCode>0%</c:formatCode>
                <c:ptCount val="15"/>
                <c:pt idx="0">
                  <c:v>0.76566222845129639</c:v>
                </c:pt>
                <c:pt idx="1">
                  <c:v>0.69575693464974142</c:v>
                </c:pt>
                <c:pt idx="2">
                  <c:v>0.49284253578732107</c:v>
                </c:pt>
                <c:pt idx="3">
                  <c:v>0.59197012138188609</c:v>
                </c:pt>
                <c:pt idx="4">
                  <c:v>0.55012919896640822</c:v>
                </c:pt>
                <c:pt idx="5">
                  <c:v>0.45709377684079017</c:v>
                </c:pt>
                <c:pt idx="6">
                  <c:v>0.57277992277992273</c:v>
                </c:pt>
                <c:pt idx="7">
                  <c:v>0.39974538510502866</c:v>
                </c:pt>
                <c:pt idx="8">
                  <c:v>0.37035150280183393</c:v>
                </c:pt>
                <c:pt idx="9">
                  <c:v>0.22561665535188957</c:v>
                </c:pt>
                <c:pt idx="10">
                  <c:v>0.17841409691629956</c:v>
                </c:pt>
                <c:pt idx="11">
                  <c:v>0.28827818283791362</c:v>
                </c:pt>
                <c:pt idx="12">
                  <c:v>0.18535453943008615</c:v>
                </c:pt>
                <c:pt idx="13">
                  <c:v>7.9313496496394839E-2</c:v>
                </c:pt>
                <c:pt idx="14">
                  <c:v>0.2327485380116959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4F-DA4B-98B3-E99AC9C2AFC1}"/>
            </c:ext>
          </c:extLst>
        </c:ser>
        <c:ser>
          <c:idx val="3"/>
          <c:order val="3"/>
          <c:tx>
            <c:strRef>
              <c:f>Storuman!$E$63</c:f>
              <c:strCache>
                <c:ptCount val="1"/>
                <c:pt idx="0">
                  <c:v>Andel män länet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Storuman!$A$64:$A$79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K finans- och försäkringsverksamhet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R+S+T+U kulturella och personliga tjänster m.m.</c:v>
                </c:pt>
                <c:pt idx="7">
                  <c:v>M+N företagstjänster</c:v>
                </c:pt>
                <c:pt idx="8">
                  <c:v>L fastighetsverksamhet</c:v>
                </c:pt>
                <c:pt idx="9">
                  <c:v>A jordbruk, skogsbruk och fiske</c:v>
                </c:pt>
                <c:pt idx="10">
                  <c:v>H transport och magasinering</c:v>
                </c:pt>
                <c:pt idx="11">
                  <c:v>D+E energiförsörjning; miljöverksamhet</c:v>
                </c:pt>
                <c:pt idx="12">
                  <c:v>B+C tillverkning och utvinning</c:v>
                </c:pt>
                <c:pt idx="13">
                  <c:v>F byggverksamhet</c:v>
                </c:pt>
                <c:pt idx="14">
                  <c:v>J information och kommunikation</c:v>
                </c:pt>
              </c:strCache>
            </c:strRef>
          </c:cat>
          <c:val>
            <c:numRef>
              <c:f>Storuman!$E$64:$E$79</c:f>
              <c:numCache>
                <c:formatCode>0%</c:formatCode>
                <c:ptCount val="15"/>
                <c:pt idx="0">
                  <c:v>0.23433777154870358</c:v>
                </c:pt>
                <c:pt idx="1">
                  <c:v>0.30424306535025858</c:v>
                </c:pt>
                <c:pt idx="2">
                  <c:v>0.50715746421267893</c:v>
                </c:pt>
                <c:pt idx="3">
                  <c:v>0.40802987861811391</c:v>
                </c:pt>
                <c:pt idx="4">
                  <c:v>0.44987080103359173</c:v>
                </c:pt>
                <c:pt idx="5">
                  <c:v>0.54290622315920978</c:v>
                </c:pt>
                <c:pt idx="6">
                  <c:v>0.42722007722007721</c:v>
                </c:pt>
                <c:pt idx="7">
                  <c:v>0.60025461489497134</c:v>
                </c:pt>
                <c:pt idx="8">
                  <c:v>0.62964849719816607</c:v>
                </c:pt>
                <c:pt idx="9">
                  <c:v>0.77438334464811043</c:v>
                </c:pt>
                <c:pt idx="10">
                  <c:v>0.82158590308370039</c:v>
                </c:pt>
                <c:pt idx="11">
                  <c:v>0.71172181716208638</c:v>
                </c:pt>
                <c:pt idx="12">
                  <c:v>0.81464546056991383</c:v>
                </c:pt>
                <c:pt idx="13">
                  <c:v>0.92068650350360515</c:v>
                </c:pt>
                <c:pt idx="14">
                  <c:v>0.76725146198830407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84F-DA4B-98B3-E99AC9C2AF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4514672"/>
        <c:axId val="914515000"/>
      </c:barChart>
      <c:catAx>
        <c:axId val="914514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14515000"/>
        <c:crosses val="autoZero"/>
        <c:auto val="1"/>
        <c:lblAlgn val="ctr"/>
        <c:lblOffset val="100"/>
        <c:noMultiLvlLbl val="0"/>
      </c:catAx>
      <c:valAx>
        <c:axId val="914515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14514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C51D43CF-4250-4FCC-9F87-67256B49C6C8}" type="datetimeFigureOut">
              <a:rPr lang="sv-SE" smtClean="0"/>
              <a:t>2019-02-26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9" tIns="45514" rIns="91029" bIns="4551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029" tIns="45514" rIns="91029" bIns="45514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E356CE4E-E75E-48D9-88FC-8D09A4C446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4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Platshållare för bildobjekt 1">
            <a:extLst>
              <a:ext uri="{FF2B5EF4-FFF2-40B4-BE49-F238E27FC236}">
                <a16:creationId xmlns:a16="http://schemas.microsoft.com/office/drawing/2014/main" id="{0B8E8A80-1CDE-FC49-A58B-7D4F86C3FB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6" name="Platshållare för anteckningar 2">
            <a:extLst>
              <a:ext uri="{FF2B5EF4-FFF2-40B4-BE49-F238E27FC236}">
                <a16:creationId xmlns:a16="http://schemas.microsoft.com/office/drawing/2014/main" id="{80A3E8C3-E0A6-CA46-BFE2-DE5543393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84200"/>
            <a:endParaRPr lang="sv-SE" altLang="sv-SE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Light" panose="020B0403020202020204" pitchFamily="34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"Att alla invånare har tillgång till ett allsidigt och tillgängligt utbud av utbildningar av hög kvalité från förskola till och med universitetsutbildning, i ett livslångt lärande."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"Ökad överensstämmelse mellan arbetskraftsutbud, arbetsmarknadens efterfrågan av kompetens och utbud av utbildningar."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>
              <a:lnSpc>
                <a:spcPct val="100000"/>
              </a:lnSpc>
              <a:spcBef>
                <a:spcPct val="0"/>
              </a:spcBef>
            </a:pPr>
            <a:endParaRPr lang="sv-SE" altLang="sv-SE" sz="54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382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Behöriga till gymnasiet:</a:t>
            </a:r>
          </a:p>
          <a:p>
            <a:endParaRPr lang="sv-SE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Täljaren består av personer som slutade grundskolan år t och som var folkbokförda i regionen vid utgången av år t och hade behörighet till gymnasiet (fr.o.m. 2011 behörighet till minst ett nationellt program, se mer information nedan). Nämnaren består av personer som slutade grundskolan år t och som var folkbokförda i regionen vid utgången av år t. </a:t>
            </a:r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 att en elev ska vara behörig till ett nationellt yrkesprogram krävs godkänt i ämnena svenska/svenska som andra språk, engelska och matematik samt ytterligare betyg i fem ämnen, det vill säga totalt åtta.  Källa: &lt;a 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href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="http://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www.scb.se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/stativ"&gt;Databasen STATIV&lt;/a&gt;</a:t>
            </a:r>
            <a:r>
              <a:rPr lang="sv-SE" dirty="0"/>
              <a:t> </a:t>
            </a:r>
          </a:p>
          <a:p>
            <a:endParaRPr lang="sv-SE" dirty="0"/>
          </a:p>
          <a:p>
            <a:r>
              <a:rPr lang="sv-SE" dirty="0"/>
              <a:t>Behöriga till högskolan:</a:t>
            </a:r>
          </a:p>
          <a:p>
            <a:endParaRPr lang="sv-SE" dirty="0"/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Täljaren består av personer som slutade gymnasiet år t och som var folkbokförda i regionen vid utgången av år t och hade behörighet till högskolan. Nämnaren består av personer som slutade gymnasiet år t och som var folkbokförda i regionen vid utgången av år t. Fr.o.m. 2010 avser folkbokföring och vistelsetid utgången av år t-1. År 2014 var det första året då studenter tog examen enligt den nya läroplanen GY 2011.  Källa: &lt;a 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href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="http://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www.scb.se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/stativ"&gt;Databasen STATIV&lt;/a&gt;</a:t>
            </a:r>
            <a:r>
              <a:rPr lang="sv-SE" dirty="0"/>
              <a:t> 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Lägg till behörgihet2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28944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/>
              <a:t>~100 % innebär</a:t>
            </a:r>
            <a:r>
              <a:rPr lang="sv-SE" sz="1200" baseline="0" dirty="0"/>
              <a:t> att det är 1-4 ej behöriga</a:t>
            </a:r>
            <a:endParaRPr lang="sv-SE" sz="1200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23328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/>
              <a:t>Ansökningar till högskola per kommun finns ej</a:t>
            </a:r>
          </a:p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41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Platshållare för bildobjekt 1">
            <a:extLst>
              <a:ext uri="{FF2B5EF4-FFF2-40B4-BE49-F238E27FC236}">
                <a16:creationId xmlns:a16="http://schemas.microsoft.com/office/drawing/2014/main" id="{0B8E8A80-1CDE-FC49-A58B-7D4F86C3FB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6" name="Platshållare för anteckningar 2">
            <a:extLst>
              <a:ext uri="{FF2B5EF4-FFF2-40B4-BE49-F238E27FC236}">
                <a16:creationId xmlns:a16="http://schemas.microsoft.com/office/drawing/2014/main" id="{80A3E8C3-E0A6-CA46-BFE2-DE5543393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84200"/>
            <a:endParaRPr lang="sv-SE" altLang="sv-SE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Light" panose="020B0403020202020204" pitchFamily="34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"Att alla invånare har tillgång till ett allsidigt och tillgängligt utbud av utbildningar av hög kvalité från förskola till och med universitetsutbildning, i ett livslångt lärande."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"Ökad överensstämmelse mellan arbetskraftsutbud, arbetsmarknadens efterfrågan av kompetens och utbud av utbildningar."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>
              <a:lnSpc>
                <a:spcPct val="100000"/>
              </a:lnSpc>
              <a:spcBef>
                <a:spcPct val="0"/>
              </a:spcBef>
            </a:pPr>
            <a:endParaRPr lang="sv-SE" altLang="sv-SE" sz="54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292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på bakgrundspla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/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650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427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958"/>
          <a:stretch/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33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ACED7FC-43C7-894A-A901-859E163D61C4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9560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nehållsförtec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92215"/>
            <a:ext cx="7886700" cy="459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Innehåll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290988"/>
            <a:ext cx="6858000" cy="459002"/>
          </a:xfrm>
          <a:solidFill>
            <a:srgbClr val="62269E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844738"/>
            <a:ext cx="6858000" cy="459000"/>
          </a:xfrm>
          <a:solidFill>
            <a:srgbClr val="77777A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2" hasCustomPrompt="1"/>
          </p:nvPr>
        </p:nvSpPr>
        <p:spPr>
          <a:xfrm>
            <a:off x="628650" y="2398488"/>
            <a:ext cx="6858000" cy="459002"/>
          </a:xfrm>
          <a:solidFill>
            <a:srgbClr val="CB2B99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16" name="Platshållare för text 15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66800"/>
            <a:ext cx="6858000" cy="459000"/>
          </a:xfrm>
          <a:solidFill>
            <a:srgbClr val="64CBC9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</p:spTree>
    <p:extLst>
      <p:ext uri="{BB962C8B-B14F-4D97-AF65-F5344CB8AC3E}">
        <p14:creationId xmlns:p14="http://schemas.microsoft.com/office/powerpoint/2010/main" val="2323182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62269E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 </a:t>
            </a:r>
          </a:p>
        </p:txBody>
      </p:sp>
    </p:spTree>
    <p:extLst>
      <p:ext uri="{BB962C8B-B14F-4D97-AF65-F5344CB8AC3E}">
        <p14:creationId xmlns:p14="http://schemas.microsoft.com/office/powerpoint/2010/main" val="1541795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blå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64CBC9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Brödtext</a:t>
            </a:r>
          </a:p>
          <a:p>
            <a:pPr lvl="2"/>
            <a:r>
              <a:rPr lang="sv-SE" dirty="0"/>
              <a:t>Brödtext</a:t>
            </a:r>
          </a:p>
          <a:p>
            <a:pPr lvl="4"/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369219"/>
            <a:ext cx="5133294" cy="265510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4004573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lil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sz="1500">
                <a:latin typeface="+mj-lt"/>
              </a:defRPr>
            </a:lvl1pPr>
            <a:lvl2pPr marL="257175" indent="0">
              <a:buNone/>
              <a:defRPr sz="1200">
                <a:latin typeface="+mj-lt"/>
              </a:defRPr>
            </a:lvl2pPr>
            <a:lvl3pPr marL="514350" indent="0">
              <a:buNone/>
              <a:defRPr sz="1200">
                <a:latin typeface="+mj-lt"/>
              </a:defRPr>
            </a:lvl3pPr>
            <a:lvl4pPr marL="771525" indent="0">
              <a:buNone/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sv-SE" dirty="0"/>
              <a:t>Brödtext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346200"/>
            <a:ext cx="7886700" cy="288698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700" cy="459000"/>
          </a:xfrm>
          <a:solidFill>
            <a:srgbClr val="7030A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694965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77777A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191642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grå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77777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/>
            </a:lvl1pPr>
            <a:lvl5pPr marL="1028700" indent="0">
              <a:buNone/>
              <a:defRPr/>
            </a:lvl5pPr>
          </a:lstStyle>
          <a:p>
            <a:pPr lvl="0"/>
            <a:r>
              <a:rPr lang="sv-SE" dirty="0"/>
              <a:t>Brödtext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361054"/>
            <a:ext cx="5132785" cy="273844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9807016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CB2B99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4632230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rosa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CB2B99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Brödtext</a:t>
            </a:r>
          </a:p>
          <a:p>
            <a:pPr lvl="2"/>
            <a:r>
              <a:rPr lang="sv-SE" dirty="0"/>
              <a:t>Brödtext</a:t>
            </a:r>
          </a:p>
          <a:p>
            <a:pPr lvl="4"/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49" y="1356375"/>
            <a:ext cx="5133295" cy="272654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13400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på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192588"/>
          </a:xfrm>
          <a:prstGeom prst="rect">
            <a:avLst/>
          </a:prstGeom>
        </p:spPr>
      </p:pic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41925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62549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77585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64CBC9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44276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bildsnummer">
            <a:extLst>
              <a:ext uri="{FF2B5EF4-FFF2-40B4-BE49-F238E27FC236}">
                <a16:creationId xmlns:a16="http://schemas.microsoft.com/office/drawing/2014/main" id="{C8AB1F27-77EF-0E40-AD90-95A56DC98126}"/>
              </a:ext>
            </a:extLst>
          </p:cNvPr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71FC9-85E4-F344-A705-63C6D66670B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72189533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punktlista +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1565" y="573881"/>
            <a:ext cx="7704139" cy="584994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0050A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0"/>
          </p:nvPr>
        </p:nvSpPr>
        <p:spPr>
          <a:xfrm>
            <a:off x="761564" y="1329929"/>
            <a:ext cx="7698223" cy="2609973"/>
          </a:xfrm>
        </p:spPr>
        <p:txBody>
          <a:bodyPr>
            <a:noAutofit/>
          </a:bodyPr>
          <a:lstStyle>
            <a:lvl1pPr>
              <a:buClr>
                <a:srgbClr val="0050A0"/>
              </a:buClr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742950" indent="-285750">
              <a:buClr>
                <a:srgbClr val="0050A0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11430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6002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20574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396000" y="248400"/>
            <a:ext cx="8063787" cy="16117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313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rödtext,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3816350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0110"/>
            <a:ext cx="3816350" cy="2862081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2"/>
          </p:nvPr>
        </p:nvSpPr>
        <p:spPr>
          <a:xfrm>
            <a:off x="4859788" y="573882"/>
            <a:ext cx="3600000" cy="361831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47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2"/>
          </p:nvPr>
        </p:nvSpPr>
        <p:spPr>
          <a:xfrm>
            <a:off x="755650" y="1329614"/>
            <a:ext cx="7704139" cy="26105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492"/>
            <a:ext cx="8064500" cy="16008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006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/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25563"/>
            <a:ext cx="7704065" cy="2614340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247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548"/>
          <a:stretch/>
        </p:blipFill>
        <p:spPr bwMode="auto">
          <a:xfrm>
            <a:off x="-6263" y="-2"/>
            <a:ext cx="9150263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110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03E08A02-F581-7345-BCB7-2EB45552AE42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1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870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0931"/>
          <a:stretch/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68325"/>
            <a:ext cx="7704139" cy="590550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576" y="1329929"/>
            <a:ext cx="7704139" cy="260997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248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55651" y="205979"/>
            <a:ext cx="770413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55651" y="1200151"/>
            <a:ext cx="7704138" cy="2667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769B1E0-10C2-AE47-AB55-7809D5305121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629" y="4505693"/>
            <a:ext cx="1440160" cy="32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96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2" r:id="rId4"/>
    <p:sldLayoutId id="2147483653" r:id="rId5"/>
    <p:sldLayoutId id="2147483655" r:id="rId6"/>
    <p:sldLayoutId id="2147483654" r:id="rId7"/>
    <p:sldLayoutId id="2147483660" r:id="rId8"/>
    <p:sldLayoutId id="2147483658" r:id="rId9"/>
    <p:sldLayoutId id="2147483659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50A0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63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842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334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643" userDrawn="1">
          <p15:clr>
            <a:srgbClr val="F26B43"/>
          </p15:clr>
        </p15:guide>
        <p15:guide id="2" pos="476" userDrawn="1">
          <p15:clr>
            <a:srgbClr val="F26B43"/>
          </p15:clr>
        </p15:guide>
        <p15:guide id="3" orient="horz" pos="158" userDrawn="1">
          <p15:clr>
            <a:srgbClr val="F26B43"/>
          </p15:clr>
        </p15:guide>
        <p15:guide id="4" orient="horz" pos="259" userDrawn="1">
          <p15:clr>
            <a:srgbClr val="F26B43"/>
          </p15:clr>
        </p15:guide>
        <p15:guide id="5" orient="horz" pos="835" userDrawn="1">
          <p15:clr>
            <a:srgbClr val="F26B43"/>
          </p15:clr>
        </p15:guide>
        <p15:guide id="6" orient="horz" pos="730" userDrawn="1">
          <p15:clr>
            <a:srgbClr val="F26B43"/>
          </p15:clr>
        </p15:guide>
        <p15:guide id="7" pos="5329" userDrawn="1">
          <p15:clr>
            <a:srgbClr val="F26B43"/>
          </p15:clr>
        </p15:guide>
        <p15:guide id="8" pos="249" userDrawn="1">
          <p15:clr>
            <a:srgbClr val="F26B43"/>
          </p15:clr>
        </p15:guide>
        <p15:guide id="9" orient="horz" pos="2482" userDrawn="1">
          <p15:clr>
            <a:srgbClr val="F26B43"/>
          </p15:clr>
        </p15:guide>
        <p15:guide id="10" orient="horz" pos="358" userDrawn="1">
          <p15:clr>
            <a:srgbClr val="F26B43"/>
          </p15:clr>
        </p15:guide>
        <p15:guide id="12" orient="horz" pos="2835" userDrawn="1">
          <p15:clr>
            <a:srgbClr val="F26B43"/>
          </p15:clr>
        </p15:guide>
        <p15:guide id="13" orient="horz" pos="3044" userDrawn="1">
          <p15:clr>
            <a:srgbClr val="F26B43"/>
          </p15:clr>
        </p15:guide>
        <p15:guide id="14" pos="2880" userDrawn="1">
          <p15:clr>
            <a:srgbClr val="F26B43"/>
          </p15:clr>
        </p15:guide>
        <p15:guide id="15" pos="30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objekt 11">
            <a:extLst>
              <a:ext uri="{FF2B5EF4-FFF2-40B4-BE49-F238E27FC236}">
                <a16:creationId xmlns:a16="http://schemas.microsoft.com/office/drawing/2014/main" id="{1740954A-D476-CE4D-96DE-E9589EA87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31" t="189" r="4431" b="43803"/>
          <a:stretch>
            <a:fillRect/>
          </a:stretch>
        </p:blipFill>
        <p:spPr bwMode="auto">
          <a:xfrm>
            <a:off x="-432197" y="-77391"/>
            <a:ext cx="9571434" cy="417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38631E68-8ABF-7B42-A630-09A36998C6C0}"/>
              </a:ext>
            </a:extLst>
          </p:cNvPr>
          <p:cNvSpPr/>
          <p:nvPr/>
        </p:nvSpPr>
        <p:spPr>
          <a:xfrm>
            <a:off x="0" y="4513957"/>
            <a:ext cx="9144000" cy="18466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0" tIns="0" rIns="0" bIns="0" spcCol="38100" anchor="ctr">
            <a:spAutoFit/>
          </a:bodyPr>
          <a:lstStyle/>
          <a:p>
            <a:pPr algn="ctr">
              <a:defRPr/>
            </a:pPr>
            <a:endParaRPr lang="sv-SE" sz="120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40967" name="Bildobjekt 10">
            <a:extLst>
              <a:ext uri="{FF2B5EF4-FFF2-40B4-BE49-F238E27FC236}">
                <a16:creationId xmlns:a16="http://schemas.microsoft.com/office/drawing/2014/main" id="{D682C441-6185-9A4E-AB99-7B712890B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13957"/>
            <a:ext cx="1440160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758E48C2-B3A6-B341-91B6-A012F7A72A0F}"/>
              </a:ext>
            </a:extLst>
          </p:cNvPr>
          <p:cNvSpPr txBox="1">
            <a:spLocks/>
          </p:cNvSpPr>
          <p:nvPr/>
        </p:nvSpPr>
        <p:spPr>
          <a:xfrm>
            <a:off x="719930" y="1630244"/>
            <a:ext cx="7704139" cy="75608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50A0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v-SE" sz="6000" dirty="0">
                <a:solidFill>
                  <a:schemeClr val="bg1"/>
                </a:solidFill>
              </a:rPr>
              <a:t>Storuman</a:t>
            </a:r>
          </a:p>
        </p:txBody>
      </p:sp>
    </p:spTree>
    <p:extLst>
      <p:ext uri="{BB962C8B-B14F-4D97-AF65-F5344CB8AC3E}">
        <p14:creationId xmlns:p14="http://schemas.microsoft.com/office/powerpoint/2010/main" val="4244899778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629BEE-E32E-4B79-82A4-7302C3B00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9087"/>
            <a:ext cx="7886699" cy="583758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Antal anställda per yrkesområde i Storuman samt Storumans andel av yrkesområdet i länet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05ABBFD-6A65-FE48-9987-977FF6599AE5}"/>
              </a:ext>
            </a:extLst>
          </p:cNvPr>
          <p:cNvSpPr txBox="1"/>
          <p:nvPr/>
        </p:nvSpPr>
        <p:spPr>
          <a:xfrm>
            <a:off x="628650" y="4357955"/>
            <a:ext cx="42243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Flest antal förvärvsarbetande i Storuman finns inom yrkesområdet service-, omsorg- och försäljningsyrken. 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5FF5CD2E-27EF-EE4D-8BC9-4513F9445929}"/>
              </a:ext>
            </a:extLst>
          </p:cNvPr>
          <p:cNvSpPr txBox="1"/>
          <p:nvPr/>
        </p:nvSpPr>
        <p:spPr>
          <a:xfrm>
            <a:off x="4919661" y="4271327"/>
            <a:ext cx="4224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Yrken inom byggverksamhet och tillverkning, lantbruk, trädgård, skogsbruk och fiske samt service, omsorg och försäljningsarbete är relativt stora grupper i Storuman i ett länsperspektiv.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ABAD04D-F563-4C4A-A3C7-94A250931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38887"/>
            <a:ext cx="5039833" cy="3409950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1B512049-D1B7-2942-94CE-974816361B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742" y="1075069"/>
            <a:ext cx="4324350" cy="3156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667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69BF30-4684-451D-9C35-29869590F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2400" dirty="0"/>
              <a:t>De största yrkesgrupperna i Storuman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B12DAFA0-1C87-5C40-BD0D-C50965E7FC4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51138121"/>
              </p:ext>
            </p:extLst>
          </p:nvPr>
        </p:nvGraphicFramePr>
        <p:xfrm>
          <a:off x="628650" y="1079947"/>
          <a:ext cx="5268004" cy="2766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7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r>
                        <a:rPr lang="sv-SE" sz="1400" dirty="0"/>
                        <a:t>Yrkesgrupp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Storuman (länet)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Män (länet)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Kvinnor (länet)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Undersköterskor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254 (5667)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18 % (11 %)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82 % (89 %)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1490154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Butikspersonal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172 (6508)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33 % (39 %)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67 % (61 %)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3498871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Grundskollärare, fritidspedagoger och</a:t>
                      </a:r>
                      <a:r>
                        <a:rPr lang="sv-SE" sz="1100" baseline="0" dirty="0"/>
                        <a:t> förskollärare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149 (5573)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17 % (20 %)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83 % (80 %)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7562068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sv-SE" sz="1100" dirty="0"/>
                        <a:t>Skötare, vårdare och personliga assistenter m.fl.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41 (6139)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34 % (30 %)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63 % (70 %)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68100805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Snickare, murare och anläggningsarbetare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86 (2693)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99 % (98 %)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1 % (84 %)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72593701"/>
                  </a:ext>
                </a:extLst>
              </a:tr>
            </a:tbl>
          </a:graphicData>
        </a:graphic>
      </p:graphicFrame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0EC76BAF-C5FB-EE4D-8454-EDCA775A254A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5896654" y="1389782"/>
            <a:ext cx="2618695" cy="157604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Bland de 5 största yrkesgrupperna domineras 4 av kvinnor.  Gruppen snickare, murare och anläggningsarbetare domineras däremot av män vilka utgör 99 procent av de förvärvsarbetande i yrkesgruppen. </a:t>
            </a:r>
          </a:p>
          <a:p>
            <a:endParaRPr lang="sv-SE" sz="1125" dirty="0"/>
          </a:p>
        </p:txBody>
      </p:sp>
    </p:spTree>
    <p:extLst>
      <p:ext uri="{BB962C8B-B14F-4D97-AF65-F5344CB8AC3E}">
        <p14:creationId xmlns:p14="http://schemas.microsoft.com/office/powerpoint/2010/main" val="975137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D7B7AD-B410-4A0E-B130-195BD864DA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Kompetensförsörjning</a:t>
            </a:r>
          </a:p>
        </p:txBody>
      </p:sp>
    </p:spTree>
    <p:extLst>
      <p:ext uri="{BB962C8B-B14F-4D97-AF65-F5344CB8AC3E}">
        <p14:creationId xmlns:p14="http://schemas.microsoft.com/office/powerpoint/2010/main" val="856551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8C1855-8182-D94C-891B-9DE7A8ED1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2942"/>
            <a:ext cx="7886699" cy="559904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Antal förvärvsarbetande i Storuman 2017 och antal pensionsavgångar bland dessa fram till 2037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BFBDAD23-3939-EE4F-8149-C2E226AB78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430" y="1097658"/>
            <a:ext cx="6112565" cy="367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51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A1F462-85BE-40BB-A8D7-2363915E8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0318"/>
            <a:ext cx="6220445" cy="572528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5 största yrkena 2017 och pensionsavgångar i yrkena </a:t>
            </a:r>
            <a:br>
              <a:rPr lang="sv-SE" sz="2000" dirty="0"/>
            </a:br>
            <a:r>
              <a:rPr lang="sv-SE" sz="2000" dirty="0"/>
              <a:t>fram till 2037 i Storuman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CC18C27B-3AFD-AA44-A042-644D4C03A838}"/>
              </a:ext>
            </a:extLst>
          </p:cNvPr>
          <p:cNvSpPr txBox="1"/>
          <p:nvPr/>
        </p:nvSpPr>
        <p:spPr>
          <a:xfrm>
            <a:off x="1067357" y="1168393"/>
            <a:ext cx="342306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De fem största yrkena bland män i Storuman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6EDFD532-6849-B242-8ECF-CCAF55C9F9B1}"/>
              </a:ext>
            </a:extLst>
          </p:cNvPr>
          <p:cNvSpPr txBox="1"/>
          <p:nvPr/>
        </p:nvSpPr>
        <p:spPr>
          <a:xfrm>
            <a:off x="5265223" y="1168393"/>
            <a:ext cx="34230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De fem största yrkena bland kvinnor i Storuman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40E0A29-C93F-C94B-B67B-0DDC2FDFB509}"/>
              </a:ext>
            </a:extLst>
          </p:cNvPr>
          <p:cNvSpPr txBox="1"/>
          <p:nvPr/>
        </p:nvSpPr>
        <p:spPr>
          <a:xfrm>
            <a:off x="1281021" y="4263091"/>
            <a:ext cx="35610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Störst pensionsavgångar förväntas i yrken med krav på högskolekompetens eller motsvarande inom teknik där 68 % av antalet förvärvsarbetande lämnar.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6940BA0-36F8-4549-85FF-FC8B7986CAF3}"/>
              </a:ext>
            </a:extLst>
          </p:cNvPr>
          <p:cNvSpPr txBox="1"/>
          <p:nvPr/>
        </p:nvSpPr>
        <p:spPr>
          <a:xfrm>
            <a:off x="5196227" y="4366966"/>
            <a:ext cx="356105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Störst pensionsavgångar förväntas i gruppen kontorsassistenter och sekreterare där 78 % av antalet förvärvsarbetande lämnar.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9E4FCA32-F54A-BA41-B796-A300443AD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8565" y="1661865"/>
            <a:ext cx="4385435" cy="2705100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5E96FE80-2F96-CB49-9756-89A4815D29DC}"/>
              </a:ext>
            </a:extLst>
          </p:cNvPr>
          <p:cNvSpPr/>
          <p:nvPr/>
        </p:nvSpPr>
        <p:spPr>
          <a:xfrm>
            <a:off x="2286000" y="2329376"/>
            <a:ext cx="4572000" cy="30008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sv-SE" sz="1350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5EE91DDE-574A-2E40-B8E2-5859182435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996" y="1557991"/>
            <a:ext cx="4695825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572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3AFFE5-F6CB-429E-8A4D-BB18AEF193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Pendlingsmönster</a:t>
            </a:r>
          </a:p>
        </p:txBody>
      </p:sp>
    </p:spTree>
    <p:extLst>
      <p:ext uri="{BB962C8B-B14F-4D97-AF65-F5344CB8AC3E}">
        <p14:creationId xmlns:p14="http://schemas.microsoft.com/office/powerpoint/2010/main" val="1655543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8A4AD5-14CA-47EA-AAB4-DC4CE0359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Riktad in- och utpendling i Storuman 2017</a:t>
            </a:r>
          </a:p>
        </p:txBody>
      </p:sp>
      <p:sp>
        <p:nvSpPr>
          <p:cNvPr id="9" name="Platshållare för innehåll 4">
            <a:extLst>
              <a:ext uri="{FF2B5EF4-FFF2-40B4-BE49-F238E27FC236}">
                <a16:creationId xmlns:a16="http://schemas.microsoft.com/office/drawing/2014/main" id="{EC53D724-F903-1145-B7F1-1EC845706308}"/>
              </a:ext>
            </a:extLst>
          </p:cNvPr>
          <p:cNvSpPr txBox="1">
            <a:spLocks/>
          </p:cNvSpPr>
          <p:nvPr/>
        </p:nvSpPr>
        <p:spPr>
          <a:xfrm>
            <a:off x="5896654" y="1725266"/>
            <a:ext cx="2618695" cy="13574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dirty="0"/>
              <a:t>År 2017 var det 235 inpendlande män respektive 109 inpendlande kvinnor till Storuman.</a:t>
            </a:r>
          </a:p>
          <a:p>
            <a:endParaRPr lang="sv-SE" sz="1100" dirty="0"/>
          </a:p>
          <a:p>
            <a:r>
              <a:rPr lang="sv-SE" sz="1100" dirty="0"/>
              <a:t>Samma år var det 265 män och 128 kvinnor som pendlade ut från Storuman.</a:t>
            </a:r>
          </a:p>
          <a:p>
            <a:endParaRPr lang="sv-SE" sz="1100" dirty="0"/>
          </a:p>
          <a:p>
            <a:endParaRPr lang="sv-SE" sz="900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AC5F37F-B6A6-F247-9E83-E6CE9128B0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160" y="1280160"/>
            <a:ext cx="4305300" cy="258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643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E5DDE5-615A-46D8-A394-71BDB842F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Utbildningsmönster</a:t>
            </a:r>
          </a:p>
        </p:txBody>
      </p:sp>
    </p:spTree>
    <p:extLst>
      <p:ext uri="{BB962C8B-B14F-4D97-AF65-F5344CB8AC3E}">
        <p14:creationId xmlns:p14="http://schemas.microsoft.com/office/powerpoint/2010/main" val="4131907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Utbildningsnivå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8649" y="732845"/>
          <a:ext cx="7897195" cy="3150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7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8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8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sv-SE" sz="1400" dirty="0"/>
                        <a:t>Utbildningsnivå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Män (%)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Kvinnor (%)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Andel av befolkning med utbildning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Motsv. andel i 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Motsv. andel i riket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Förgymnasial utbildning &lt;</a:t>
                      </a:r>
                      <a:r>
                        <a:rPr lang="sv-SE" sz="900" baseline="0" dirty="0"/>
                        <a:t> 9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139 (59 %)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96 (36 %)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dirty="0"/>
                        <a:t>Förgymnasial utbildning,</a:t>
                      </a:r>
                      <a:r>
                        <a:rPr lang="sv-SE" sz="900" baseline="0" dirty="0"/>
                        <a:t> 9 (10)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360 (60 %)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236 (35 %)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14%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11%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13%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Gymnasial utbildning,</a:t>
                      </a:r>
                      <a:r>
                        <a:rPr lang="sv-SE" sz="900" baseline="0" dirty="0"/>
                        <a:t> högst 2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651 (54 %)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551 (46 %)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22%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534">
                <a:tc>
                  <a:txBody>
                    <a:bodyPr/>
                    <a:lstStyle/>
                    <a:p>
                      <a:r>
                        <a:rPr lang="sv-SE" sz="900" dirty="0"/>
                        <a:t>Gymnasial utbildning,</a:t>
                      </a:r>
                      <a:r>
                        <a:rPr lang="sv-SE" sz="900" baseline="0" dirty="0"/>
                        <a:t> 3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617 (58 %)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453 (44 %)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25%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23%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sv-SE" sz="900" dirty="0"/>
                        <a:t>Eftergymnasial utbildning</a:t>
                      </a:r>
                      <a:r>
                        <a:rPr lang="sv-SE" sz="900" baseline="0" dirty="0"/>
                        <a:t>, mindre än 3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250 (49 %)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265 (54 %)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14%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sv-SE" sz="900" dirty="0"/>
                        <a:t>Eftergymnasial utbildning,</a:t>
                      </a:r>
                      <a:r>
                        <a:rPr lang="sv-SE" sz="900" baseline="0" dirty="0"/>
                        <a:t> 3 år eller mer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152 (31 %)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337 (63 %)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Forskarutbildning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 (67 %)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 (50 %)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485">
                <a:tc>
                  <a:txBody>
                    <a:bodyPr/>
                    <a:lstStyle/>
                    <a:p>
                      <a:r>
                        <a:rPr lang="sv-SE" sz="900" dirty="0"/>
                        <a:t>Uppgift saknas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51 (57 %)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38 (40 %)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Platshållare för innehåll 4"/>
          <p:cNvSpPr txBox="1">
            <a:spLocks/>
          </p:cNvSpPr>
          <p:nvPr/>
        </p:nvSpPr>
        <p:spPr>
          <a:xfrm>
            <a:off x="628649" y="3743410"/>
            <a:ext cx="5255559" cy="140009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dirty="0"/>
              <a:t>Statistiken visar att 20 % av befolkningen (16-74 år) i Storuman har en förgymnasial utbildning vilket är en något högre andel än i Västerbottens län och riket. </a:t>
            </a:r>
          </a:p>
          <a:p>
            <a:r>
              <a:rPr lang="sv-SE" sz="1100" dirty="0"/>
              <a:t>54 % har en gymnasial utbildning vilket är högre än i länet (46%) och riket (43%).</a:t>
            </a:r>
          </a:p>
          <a:p>
            <a:r>
              <a:rPr lang="sv-SE" sz="1100" dirty="0"/>
              <a:t>24 % har en eftergymnasial utbildning. Motsvarande andelar i länet och riket är högre (36 respektive 35 %).  </a:t>
            </a:r>
          </a:p>
        </p:txBody>
      </p:sp>
      <p:sp>
        <p:nvSpPr>
          <p:cNvPr id="9" name="Platshållare för innehåll 5"/>
          <p:cNvSpPr>
            <a:spLocks noGrp="1"/>
          </p:cNvSpPr>
          <p:nvPr>
            <p:ph sz="half" idx="10"/>
          </p:nvPr>
        </p:nvSpPr>
        <p:spPr>
          <a:xfrm>
            <a:off x="5884208" y="3883131"/>
            <a:ext cx="2641636" cy="988727"/>
          </a:xfrm>
        </p:spPr>
        <p:txBody>
          <a:bodyPr>
            <a:normAutofit/>
          </a:bodyPr>
          <a:lstStyle/>
          <a:p>
            <a:r>
              <a:rPr lang="sv-SE" sz="1200" dirty="0"/>
              <a:t>Statistiken visar utbildningsnivå för befolkningen 16-74 år i Storuman och är inhämtad från SCB:s statistikdatabas</a:t>
            </a:r>
          </a:p>
        </p:txBody>
      </p:sp>
    </p:spTree>
    <p:extLst>
      <p:ext uri="{BB962C8B-B14F-4D97-AF65-F5344CB8AC3E}">
        <p14:creationId xmlns:p14="http://schemas.microsoft.com/office/powerpoint/2010/main" val="11190625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Behörighet gymnasium och högskola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34964" y="1331168"/>
          <a:ext cx="4273952" cy="1581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7326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män behöriga till gymnasium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Andel kvinnor behöriga till gymnasium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 till högskola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Storuman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88,5 %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baseline="0" dirty="0"/>
                        <a:t>100 %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87,1 %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94,1 %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baseline="0" dirty="0"/>
                        <a:t>82,3 %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86,7 %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91,2 %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5169218" y="3222155"/>
            <a:ext cx="2592288" cy="875337"/>
          </a:xfrm>
        </p:spPr>
        <p:txBody>
          <a:bodyPr/>
          <a:lstStyle/>
          <a:p>
            <a:r>
              <a:rPr lang="sv-SE" sz="1200" dirty="0"/>
              <a:t>Statistiken visar andel behöriga till gymnasium och högskola år 2016 uppdelat på kön och har inhämtats från SCB:s statistikdatabas.</a:t>
            </a:r>
          </a:p>
          <a:p>
            <a:endParaRPr lang="sv-SE" dirty="0"/>
          </a:p>
        </p:txBody>
      </p:sp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5169218" y="1097061"/>
            <a:ext cx="3411855" cy="176272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1125" dirty="0"/>
          </a:p>
          <a:p>
            <a:r>
              <a:rPr lang="sv-SE" sz="1125" dirty="0"/>
              <a:t>Andelen behöriga i Storuman är större både för män och kvinnor relativt länet och riket. </a:t>
            </a:r>
          </a:p>
          <a:p>
            <a:endParaRPr lang="sv-SE" sz="1125" dirty="0"/>
          </a:p>
          <a:p>
            <a:r>
              <a:rPr lang="sv-SE" sz="1125" dirty="0"/>
              <a:t>I Skolverkets databas visas ~100 om andelen INTE behöriga är 1-4 elever.</a:t>
            </a:r>
          </a:p>
        </p:txBody>
      </p:sp>
    </p:spTree>
    <p:extLst>
      <p:ext uri="{BB962C8B-B14F-4D97-AF65-F5344CB8AC3E}">
        <p14:creationId xmlns:p14="http://schemas.microsoft.com/office/powerpoint/2010/main" val="1378091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Befolkning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Arbetsmarknad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Kompetensförsörjning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Pendlingsmönster</a:t>
            </a:r>
          </a:p>
        </p:txBody>
      </p:sp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61A5851A-D24C-4909-89D9-F914D30DFF84}"/>
              </a:ext>
            </a:extLst>
          </p:cNvPr>
          <p:cNvSpPr txBox="1">
            <a:spLocks/>
          </p:cNvSpPr>
          <p:nvPr/>
        </p:nvSpPr>
        <p:spPr>
          <a:xfrm>
            <a:off x="628650" y="3535111"/>
            <a:ext cx="6858000" cy="459002"/>
          </a:xfrm>
          <a:prstGeom prst="rect">
            <a:avLst/>
          </a:prstGeom>
          <a:solidFill>
            <a:srgbClr val="62269E"/>
          </a:solidFill>
        </p:spPr>
        <p:txBody>
          <a:bodyPr vert="horz" wrap="square" lIns="68580" tIns="34290" rIns="68580" bIns="3429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8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100" dirty="0"/>
              <a:t>Utbildning</a:t>
            </a:r>
          </a:p>
        </p:txBody>
      </p:sp>
    </p:spTree>
    <p:extLst>
      <p:ext uri="{BB962C8B-B14F-4D97-AF65-F5344CB8AC3E}">
        <p14:creationId xmlns:p14="http://schemas.microsoft.com/office/powerpoint/2010/main" val="2715456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Behörighet till gymnasiet – läsår 2017/18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4948755" y="3814084"/>
            <a:ext cx="2215532" cy="676128"/>
          </a:xfrm>
        </p:spPr>
        <p:txBody>
          <a:bodyPr>
            <a:normAutofit/>
          </a:bodyPr>
          <a:lstStyle/>
          <a:p>
            <a:r>
              <a:rPr lang="sv-SE" sz="1200" dirty="0"/>
              <a:t>Statistiken är inhämtad från Skolverkets statistikdatabas Siris. </a:t>
            </a:r>
          </a:p>
        </p:txBody>
      </p:sp>
      <p:graphicFrame>
        <p:nvGraphicFramePr>
          <p:cNvPr id="7" name="Platshållare för innehåll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227754928"/>
              </p:ext>
            </p:extLst>
          </p:nvPr>
        </p:nvGraphicFramePr>
        <p:xfrm>
          <a:off x="613946" y="964598"/>
          <a:ext cx="6550341" cy="2673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7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38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01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8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60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48309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Antal elever åk 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</a:t>
                      </a:r>
                      <a:r>
                        <a:rPr lang="sv-SE" sz="1100" baseline="0" dirty="0"/>
                        <a:t> elever behöriga till yrkespro-gram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</a:t>
                      </a:r>
                      <a:r>
                        <a:rPr lang="sv-SE" sz="1100" baseline="0" dirty="0"/>
                        <a:t> till estetiskt program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 till ekonomi-, humanistiska och samhälls-vetenskaps-program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</a:t>
                      </a:r>
                      <a:r>
                        <a:rPr lang="sv-SE" sz="1100" baseline="0" dirty="0"/>
                        <a:t> till naturvetenskapligt och tekniskt program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elever ej behöriga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420">
                <a:tc>
                  <a:txBody>
                    <a:bodyPr/>
                    <a:lstStyle/>
                    <a:p>
                      <a:r>
                        <a:rPr lang="sv-SE" sz="1100" dirty="0"/>
                        <a:t>Storuman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52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88,5 %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88,5 %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88,5 %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88,5 %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lang="sv-SE" sz="11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2 831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85,7 %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84,9 %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83,4 %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83,2 %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14,3 %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420">
                <a:tc>
                  <a:txBody>
                    <a:bodyPr/>
                    <a:lstStyle/>
                    <a:p>
                      <a:r>
                        <a:rPr lang="sv-SE" sz="11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110 583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84,4 %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83,</a:t>
                      </a:r>
                      <a:r>
                        <a:rPr lang="sv-SE" sz="1100" baseline="0" dirty="0"/>
                        <a:t>5 %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81,9 %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81,0 %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15,6 %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628650" y="3814084"/>
            <a:ext cx="3792157" cy="102949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Andelen behöriga i Storuman är större för samtliga program än i länet och riket. </a:t>
            </a:r>
          </a:p>
          <a:p>
            <a:endParaRPr lang="sv-SE" sz="1125" dirty="0"/>
          </a:p>
        </p:txBody>
      </p:sp>
    </p:spTree>
    <p:extLst>
      <p:ext uri="{BB962C8B-B14F-4D97-AF65-F5344CB8AC3E}">
        <p14:creationId xmlns:p14="http://schemas.microsoft.com/office/powerpoint/2010/main" val="4039149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Betyg åk 9 – läsår 2017/18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1979" y="985257"/>
          <a:ext cx="7923320" cy="1866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18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tc gridSpan="5">
                  <a:txBody>
                    <a:bodyPr/>
                    <a:lstStyle/>
                    <a:p>
                      <a:r>
                        <a:rPr lang="sv-SE" sz="900" dirty="0"/>
                        <a:t>Förgymnasial</a:t>
                      </a:r>
                      <a:r>
                        <a:rPr lang="sv-SE" sz="900" baseline="0" dirty="0"/>
                        <a:t> eller gymnasial utbildning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sv-SE" sz="900" dirty="0"/>
                        <a:t>Eftergymnasial utbildning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380"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Antal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som uppnått kunskapskraven</a:t>
                      </a:r>
                      <a:r>
                        <a:rPr lang="sv-SE" sz="900" baseline="0" dirty="0"/>
                        <a:t> i alla ämnen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Anden behörighet yrkes-program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Genomsnittligt meritvärde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Antal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som uppnått kunskapskraven</a:t>
                      </a:r>
                      <a:r>
                        <a:rPr lang="sv-SE" sz="900" baseline="0" dirty="0"/>
                        <a:t> i alla ämnen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Anden behörighet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Genomsnittligt meritvärde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Storuman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63,3 %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80,6 %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222,3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36,7 %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94,4 %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245,0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1098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41,0 %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70,0 %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81,7 %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205,0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1577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59,0 %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87,7 %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94,0 %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245,7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45 386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43,1 %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65,8 %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78,1 %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204,5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59 881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56,9 %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87,2 %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93,5 %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253,7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6149867" y="3104569"/>
            <a:ext cx="2365482" cy="1000478"/>
          </a:xfrm>
        </p:spPr>
        <p:txBody>
          <a:bodyPr/>
          <a:lstStyle/>
          <a:p>
            <a:r>
              <a:rPr lang="sv-SE" sz="1200" dirty="0"/>
              <a:t>Statistiken har inhämtats från Skolverkets statistikdatabas Siris. </a:t>
            </a:r>
          </a:p>
          <a:p>
            <a:endParaRPr lang="sv-SE" dirty="0"/>
          </a:p>
        </p:txBody>
      </p:sp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628649" y="2908122"/>
            <a:ext cx="4062185" cy="214087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Andelen elever i gruppen med föräldrar som högst har förgymnasial eller gymnasial utbildning är större i Storuman än länet och riket. Andelen i gruppen som uppnått kunskapskraven i alla ämnen och behörighet till yrkesprogram är också större relativt länet och riket. </a:t>
            </a:r>
          </a:p>
          <a:p>
            <a:r>
              <a:rPr lang="sv-SE" sz="1125" dirty="0"/>
              <a:t>I den andra gruppen är andelen elever lägre relativt länet och riket. Andelen som uppnått kunskapskraven i alla ämnen och behörighet till yrkesprogram är större för gruppen i Storuman medan det genomsnittliga meritvärdet är i paritet med länet men lägre än riket. </a:t>
            </a:r>
          </a:p>
        </p:txBody>
      </p:sp>
    </p:spTree>
    <p:extLst>
      <p:ext uri="{BB962C8B-B14F-4D97-AF65-F5344CB8AC3E}">
        <p14:creationId xmlns:p14="http://schemas.microsoft.com/office/powerpoint/2010/main" val="20286844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Betyg gymnasium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7320" y="901998"/>
          <a:ext cx="5421123" cy="361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1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8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9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8660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2015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2016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2017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Storuman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6478218" y="3263264"/>
            <a:ext cx="2037131" cy="1258234"/>
          </a:xfrm>
        </p:spPr>
        <p:txBody>
          <a:bodyPr/>
          <a:lstStyle/>
          <a:p>
            <a:r>
              <a:rPr lang="sv-SE" sz="1200" dirty="0"/>
              <a:t>Statistiken visar genomsnittligt betygspoäng 2014-2016 i yrkesprogram och högskoleförberedande program och har inhämtats från Skolverkets statistikdatabas Siris.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871768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objekt 11">
            <a:extLst>
              <a:ext uri="{FF2B5EF4-FFF2-40B4-BE49-F238E27FC236}">
                <a16:creationId xmlns:a16="http://schemas.microsoft.com/office/drawing/2014/main" id="{1740954A-D476-CE4D-96DE-E9589EA87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31" t="189" r="4431" b="43803"/>
          <a:stretch>
            <a:fillRect/>
          </a:stretch>
        </p:blipFill>
        <p:spPr bwMode="auto">
          <a:xfrm>
            <a:off x="-432197" y="-77391"/>
            <a:ext cx="9571434" cy="417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38631E68-8ABF-7B42-A630-09A36998C6C0}"/>
              </a:ext>
            </a:extLst>
          </p:cNvPr>
          <p:cNvSpPr/>
          <p:nvPr/>
        </p:nvSpPr>
        <p:spPr>
          <a:xfrm>
            <a:off x="0" y="4513957"/>
            <a:ext cx="9144000" cy="18466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0" tIns="0" rIns="0" bIns="0" spcCol="38100" anchor="ctr">
            <a:spAutoFit/>
          </a:bodyPr>
          <a:lstStyle/>
          <a:p>
            <a:pPr algn="ctr">
              <a:defRPr/>
            </a:pPr>
            <a:endParaRPr lang="sv-SE" sz="120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40967" name="Bildobjekt 10">
            <a:extLst>
              <a:ext uri="{FF2B5EF4-FFF2-40B4-BE49-F238E27FC236}">
                <a16:creationId xmlns:a16="http://schemas.microsoft.com/office/drawing/2014/main" id="{D682C441-6185-9A4E-AB99-7B712890B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13957"/>
            <a:ext cx="1440160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561675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Befolkning</a:t>
            </a:r>
          </a:p>
        </p:txBody>
      </p:sp>
    </p:spTree>
    <p:extLst>
      <p:ext uri="{BB962C8B-B14F-4D97-AF65-F5344CB8AC3E}">
        <p14:creationId xmlns:p14="http://schemas.microsoft.com/office/powerpoint/2010/main" val="1851309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/>
          <p:cNvSpPr>
            <a:spLocks noGrp="1"/>
          </p:cNvSpPr>
          <p:nvPr>
            <p:ph sz="half" idx="10"/>
          </p:nvPr>
        </p:nvSpPr>
        <p:spPr>
          <a:xfrm>
            <a:off x="6127081" y="2571751"/>
            <a:ext cx="2705714" cy="2083418"/>
          </a:xfrm>
        </p:spPr>
        <p:txBody>
          <a:bodyPr>
            <a:normAutofit/>
          </a:bodyPr>
          <a:lstStyle/>
          <a:p>
            <a:endParaRPr lang="sv-SE" sz="1125" dirty="0"/>
          </a:p>
        </p:txBody>
      </p:sp>
      <p:graphicFrame>
        <p:nvGraphicFramePr>
          <p:cNvPr id="2" name="Tabell 1"/>
          <p:cNvGraphicFramePr>
            <a:graphicFrameLocks noGrp="1"/>
          </p:cNvGraphicFramePr>
          <p:nvPr>
            <p:extLst/>
          </p:nvPr>
        </p:nvGraphicFramePr>
        <p:xfrm>
          <a:off x="628650" y="945060"/>
          <a:ext cx="4263394" cy="363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618">
                  <a:extLst>
                    <a:ext uri="{9D8B030D-6E8A-4147-A177-3AD203B41FA5}">
                      <a16:colId xmlns:a16="http://schemas.microsoft.com/office/drawing/2014/main" val="2769935946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1762256151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156019893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</a:rPr>
                        <a:t>Kommun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Antal 2017</a:t>
                      </a:r>
                      <a:endParaRPr lang="sv-SE" sz="900" dirty="0">
                        <a:solidFill>
                          <a:schemeClr val="bg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2015-2016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2016-2017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2007-2017 (%)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92443926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Bjurholm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2 451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2284185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Dorotea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2 646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-73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3725099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Lycksele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12 257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72798726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Malå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3 133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-6 %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74733913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Nordmaling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7 103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72179023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Norsjö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4 086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-51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-39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-7 %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404630155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Robertsfors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6 784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29674477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Skellefteå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72 723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235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457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+1 %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35209570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Sorsele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2 516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-10 %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5651632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Storuman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5 902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-44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-8 %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8457552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Umeå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125 080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2 115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2 188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+12 %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62513815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Vilhelmina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6 787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-18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-6 %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47647078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Vindeln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5 412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3988448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Vännäs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8 776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102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81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+5 %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413142762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Åsele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2 809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-66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7122090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268 465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2 503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2 584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83999807"/>
                  </a:ext>
                </a:extLst>
              </a:tr>
            </a:tbl>
          </a:graphicData>
        </a:graphic>
      </p:graphicFrame>
      <p:sp>
        <p:nvSpPr>
          <p:cNvPr id="10" name="Rubrik 1">
            <a:extLst>
              <a:ext uri="{FF2B5EF4-FFF2-40B4-BE49-F238E27FC236}">
                <a16:creationId xmlns:a16="http://schemas.microsoft.com/office/drawing/2014/main" id="{B9D91683-D20E-4E67-9E6F-FE8726731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699" cy="459000"/>
          </a:xfrm>
          <a:solidFill>
            <a:srgbClr val="62269E"/>
          </a:solidFill>
        </p:spPr>
        <p:txBody>
          <a:bodyPr/>
          <a:lstStyle/>
          <a:p>
            <a:pPr algn="l"/>
            <a:r>
              <a:rPr lang="sv-SE" sz="2400" dirty="0"/>
              <a:t>Befolkningen</a:t>
            </a:r>
          </a:p>
        </p:txBody>
      </p:sp>
      <p:sp>
        <p:nvSpPr>
          <p:cNvPr id="7" name="Platshållare för innehåll 4">
            <a:extLst>
              <a:ext uri="{FF2B5EF4-FFF2-40B4-BE49-F238E27FC236}">
                <a16:creationId xmlns:a16="http://schemas.microsoft.com/office/drawing/2014/main" id="{4A53E853-8722-9E4D-98C0-E52468C2FEE7}"/>
              </a:ext>
            </a:extLst>
          </p:cNvPr>
          <p:cNvSpPr txBox="1">
            <a:spLocks/>
          </p:cNvSpPr>
          <p:nvPr/>
        </p:nvSpPr>
        <p:spPr>
          <a:xfrm>
            <a:off x="5864854" y="945060"/>
            <a:ext cx="2649335" cy="48901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256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30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842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7334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Visar folkmängden i dagbefolkningen, inhämtats från SCB.</a:t>
            </a:r>
          </a:p>
          <a:p>
            <a:pPr marL="342900" indent="-342900">
              <a:buFontTx/>
              <a:buChar char="-"/>
            </a:pP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520867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92D73D6-9333-4FC6-BA43-9F6F4C779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3845"/>
            <a:ext cx="8191822" cy="459000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Befolkningsprognos Storuman kommun, mindre kommuner och Västerbotten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864E5B4-2330-4415-9C19-844538DFEB8B}"/>
              </a:ext>
            </a:extLst>
          </p:cNvPr>
          <p:cNvSpPr txBox="1">
            <a:spLocks/>
          </p:cNvSpPr>
          <p:nvPr/>
        </p:nvSpPr>
        <p:spPr>
          <a:xfrm>
            <a:off x="7185992" y="925880"/>
            <a:ext cx="1838108" cy="4094141"/>
          </a:xfrm>
          <a:prstGeom prst="rect">
            <a:avLst/>
          </a:prstGeom>
          <a:solidFill>
            <a:schemeClr val="accent1"/>
          </a:solidFill>
        </p:spPr>
        <p:txBody>
          <a:bodyPr vert="horz" lIns="68580" tIns="34290" rIns="68580" bIns="3429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900" dirty="0">
                <a:solidFill>
                  <a:schemeClr val="bg1"/>
                </a:solidFill>
              </a:rPr>
              <a:t>Antalet invånare i Storuman kommun har minskat i genomsnitt med 0,8 % varje år. År 2017 hade de 5 902 invånare och om befolkningsutvecklingen fortsätter i samma takt som tidigare kommer de år 2037 ha 5 025 invånare, en minskning med 877 personer. </a:t>
            </a:r>
          </a:p>
          <a:p>
            <a:r>
              <a:rPr lang="sv-SE" sz="900" dirty="0">
                <a:solidFill>
                  <a:schemeClr val="bg1"/>
                </a:solidFill>
              </a:rPr>
              <a:t>Befolkningstillväxten I Västerbottens län har varit stabilt positiv och ökar i genomsnitt med 0,3 % per år. Fortsätter denna utveckling kommer Västerbotten år 2037 att ha 285 731 invånare. En ökning med 17 266 personer sedan 2017. </a:t>
            </a:r>
          </a:p>
          <a:p>
            <a:r>
              <a:rPr lang="sv-SE" sz="900" dirty="0">
                <a:solidFill>
                  <a:schemeClr val="bg1"/>
                </a:solidFill>
              </a:rPr>
              <a:t>De mindre kommunerna minskar i genomsnitt med 0,5 % varje år. I jämförelse minskar således Storuman kommuns invånare i snabbare takt än de små kommunerna i länet sammanlagda utveckling. </a:t>
            </a:r>
          </a:p>
          <a:p>
            <a:r>
              <a:rPr lang="sv-SE" sz="900" dirty="0">
                <a:solidFill>
                  <a:schemeClr val="bg1"/>
                </a:solidFill>
              </a:rPr>
              <a:t>I diagrammet visas befolkningsutvecklingen för Storuman kommun på primäraxeln (den vänstra) medan Västerbottens län och de mindre kommunernas sammanlagda utveckling visas på sekundäraxeln (den högra).</a:t>
            </a:r>
          </a:p>
          <a:p>
            <a:r>
              <a:rPr lang="sv-SE" sz="900" dirty="0">
                <a:solidFill>
                  <a:schemeClr val="bg1"/>
                </a:solidFill>
              </a:rPr>
              <a:t> </a:t>
            </a:r>
          </a:p>
          <a:p>
            <a:endParaRPr lang="sv-SE" sz="900" dirty="0">
              <a:solidFill>
                <a:schemeClr val="bg1"/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C3EF263-408E-44E7-AD44-0F4333453E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0903024"/>
              </p:ext>
            </p:extLst>
          </p:nvPr>
        </p:nvGraphicFramePr>
        <p:xfrm>
          <a:off x="628650" y="925880"/>
          <a:ext cx="6346916" cy="3943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2584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A35969-0CC4-4CD6-A22A-0752F3E090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Arbetsmarknaden</a:t>
            </a:r>
          </a:p>
        </p:txBody>
      </p:sp>
    </p:spTree>
    <p:extLst>
      <p:ext uri="{BB962C8B-B14F-4D97-AF65-F5344CB8AC3E}">
        <p14:creationId xmlns:p14="http://schemas.microsoft.com/office/powerpoint/2010/main" val="2833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6922B1-977F-4D7B-A7BE-7F517B8A5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Antal förvärvsarbetande efter bransch i Storumans kommun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3B36113-BC53-4042-B197-50CA590CB7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6265116"/>
              </p:ext>
            </p:extLst>
          </p:nvPr>
        </p:nvGraphicFramePr>
        <p:xfrm>
          <a:off x="842962" y="1185863"/>
          <a:ext cx="6643688" cy="3683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5241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E5B6D3-6567-4813-8DC8-E5C7EB80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Könsfördelning per bransch i Storumans kommun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31A3942-7DEF-4C33-B393-FBB11C503E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5339110"/>
              </p:ext>
            </p:extLst>
          </p:nvPr>
        </p:nvGraphicFramePr>
        <p:xfrm>
          <a:off x="628650" y="1028700"/>
          <a:ext cx="6743701" cy="3729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35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F56B83-F237-429A-A413-DC03CF43E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000" dirty="0"/>
              <a:t>Könsfördelning per bransch i Storumans kommun och Västerbottens län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67479B8-DBF8-4D02-A4D0-6F7CE85E8F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7651803"/>
              </p:ext>
            </p:extLst>
          </p:nvPr>
        </p:nvGraphicFramePr>
        <p:xfrm>
          <a:off x="628650" y="1000125"/>
          <a:ext cx="7015163" cy="3869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6321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Region Västerbotten">
      <a:dk1>
        <a:srgbClr val="000000"/>
      </a:dk1>
      <a:lt1>
        <a:srgbClr val="FFFFFF"/>
      </a:lt1>
      <a:dk2>
        <a:srgbClr val="0050A0"/>
      </a:dk2>
      <a:lt2>
        <a:srgbClr val="FFFFFF"/>
      </a:lt2>
      <a:accent1>
        <a:srgbClr val="0050A0"/>
      </a:accent1>
      <a:accent2>
        <a:srgbClr val="F59076"/>
      </a:accent2>
      <a:accent3>
        <a:srgbClr val="DCE7F6"/>
      </a:accent3>
      <a:accent4>
        <a:srgbClr val="F05933"/>
      </a:accent4>
      <a:accent5>
        <a:srgbClr val="FCDED6"/>
      </a:accent5>
      <a:accent6>
        <a:srgbClr val="80A7D0"/>
      </a:accent6>
      <a:hlink>
        <a:srgbClr val="0050A0"/>
      </a:hlink>
      <a:folHlink>
        <a:srgbClr val="005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V_PPT_mall_16-9-format_v3" id="{660F6E74-CA4C-424B-AEA9-CD71781BECBC}" vid="{7F18CAB2-1552-124D-BF7B-70E44CFB57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15</TotalTime>
  <Words>1756</Words>
  <Application>Microsoft Macintosh PowerPoint</Application>
  <PresentationFormat>Bildspel på skärmen (16:9)</PresentationFormat>
  <Paragraphs>364</Paragraphs>
  <Slides>23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30" baseType="lpstr">
      <vt:lpstr>Arial</vt:lpstr>
      <vt:lpstr>Athelas Regular</vt:lpstr>
      <vt:lpstr>Calibri</vt:lpstr>
      <vt:lpstr>Helvetica Light</vt:lpstr>
      <vt:lpstr>Helvetica Neue</vt:lpstr>
      <vt:lpstr>Helvetica Neue Medium</vt:lpstr>
      <vt:lpstr>Office-tema</vt:lpstr>
      <vt:lpstr>PowerPoint-presentation</vt:lpstr>
      <vt:lpstr>PowerPoint-presentation</vt:lpstr>
      <vt:lpstr>Befolkning</vt:lpstr>
      <vt:lpstr>Befolkningen</vt:lpstr>
      <vt:lpstr>Befolkningsprognos Storuman kommun, mindre kommuner och Västerbotten</vt:lpstr>
      <vt:lpstr>Arbetsmarknaden</vt:lpstr>
      <vt:lpstr>Antal förvärvsarbetande efter bransch i Storumans kommun </vt:lpstr>
      <vt:lpstr>Könsfördelning per bransch i Storumans kommun</vt:lpstr>
      <vt:lpstr>Könsfördelning per bransch i Storumans kommun och Västerbottens län</vt:lpstr>
      <vt:lpstr>Antal anställda per yrkesområde i Storuman samt Storumans andel av yrkesområdet i länet</vt:lpstr>
      <vt:lpstr>De största yrkesgrupperna i Storuman</vt:lpstr>
      <vt:lpstr>Kompetensförsörjning</vt:lpstr>
      <vt:lpstr>Antal förvärvsarbetande i Storuman 2017 och antal pensionsavgångar bland dessa fram till 2037</vt:lpstr>
      <vt:lpstr>5 största yrkena 2017 och pensionsavgångar i yrkena  fram till 2037 i Storuman</vt:lpstr>
      <vt:lpstr>Pendlingsmönster</vt:lpstr>
      <vt:lpstr>Riktad in- och utpendling i Storuman 2017</vt:lpstr>
      <vt:lpstr>Utbildningsmönster</vt:lpstr>
      <vt:lpstr>Utbildningsnivå</vt:lpstr>
      <vt:lpstr>Behörighet gymnasium och högskola</vt:lpstr>
      <vt:lpstr>Behörighet till gymnasiet – läsår 2017/18</vt:lpstr>
      <vt:lpstr>Betyg åk 9 – läsår 2017/18</vt:lpstr>
      <vt:lpstr>Betyg gymnasium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Storuman</dc:title>
  <dc:creator>Microsoft Office-användare</dc:creator>
  <cp:lastModifiedBy>Microsoft Office-användare</cp:lastModifiedBy>
  <cp:revision>9</cp:revision>
  <cp:lastPrinted>2016-03-23T07:52:20Z</cp:lastPrinted>
  <dcterms:created xsi:type="dcterms:W3CDTF">2019-02-25T13:16:56Z</dcterms:created>
  <dcterms:modified xsi:type="dcterms:W3CDTF">2019-02-26T10:06:53Z</dcterms:modified>
</cp:coreProperties>
</file>